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8" r:id="rId1"/>
  </p:sldMasterIdLst>
  <p:notesMasterIdLst>
    <p:notesMasterId r:id="rId17"/>
  </p:notesMasterIdLst>
  <p:sldIdLst>
    <p:sldId id="256" r:id="rId2"/>
    <p:sldId id="268" r:id="rId3"/>
    <p:sldId id="257" r:id="rId4"/>
    <p:sldId id="269" r:id="rId5"/>
    <p:sldId id="258" r:id="rId6"/>
    <p:sldId id="259" r:id="rId7"/>
    <p:sldId id="260" r:id="rId8"/>
    <p:sldId id="261" r:id="rId9"/>
    <p:sldId id="262" r:id="rId10"/>
    <p:sldId id="263" r:id="rId11"/>
    <p:sldId id="264" r:id="rId12"/>
    <p:sldId id="265" r:id="rId13"/>
    <p:sldId id="266" r:id="rId14"/>
    <p:sldId id="270" r:id="rId15"/>
    <p:sldId id="267" r:id="rId16"/>
  </p:sldIdLst>
  <p:sldSz cx="9144000" cy="5143500" type="screen16x9"/>
  <p:notesSz cx="6858000" cy="9144000"/>
  <p:embeddedFontLst>
    <p:embeddedFont>
      <p:font typeface="Montserrat" panose="00000500000000000000" pitchFamily="2" charset="0"/>
      <p:regular r:id="rId18"/>
      <p:bold r:id="rId19"/>
      <p:italic r:id="rId20"/>
      <p:boldItalic r:id="rId21"/>
    </p:embeddedFont>
    <p:embeddedFont>
      <p:font typeface="Montserrat Medium" panose="00000600000000000000" pitchFamily="2" charset="0"/>
      <p:regular r:id="rId22"/>
      <p:bold r:id="rId23"/>
      <p:italic r:id="rId24"/>
      <p:boldItalic r:id="rId25"/>
    </p:embeddedFont>
    <p:embeddedFont>
      <p:font typeface="Montserrat SemiBold" panose="00000700000000000000" pitchFamily="2" charset="0"/>
      <p:regular r:id="rId26"/>
      <p:bold r:id="rId27"/>
      <p:italic r:id="rId28"/>
      <p:boldItalic r:id="rId29"/>
    </p:embeddedFont>
    <p:embeddedFont>
      <p:font typeface="Roboto" panose="02000000000000000000" pitchFamily="2" charset="0"/>
      <p:regular r:id="rId30"/>
      <p:bold r:id="rId31"/>
      <p:italic r:id="rId32"/>
      <p:boldItalic r:id="rId33"/>
    </p:embeddedFont>
    <p:embeddedFont>
      <p:font typeface="Roboto Medium" panose="02000000000000000000" pitchFamily="2" charset="0"/>
      <p:regular r:id="rId34"/>
      <p:bold r:id="rId35"/>
      <p:italic r:id="rId36"/>
      <p:boldItalic r:id="rId37"/>
    </p:embeddedFont>
    <p:embeddedFont>
      <p:font typeface="Roboto Thin" panose="02000000000000000000" pitchFamily="2"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7A2BE5A-A4A8-16F1-C604-3E72ECA2BCF8}" name="Daniel Kirwin" initials="DK" userId="S::daniel.kirwin@octopusenergy.com::a036c4dc-8b76-42b2-8a7d-b33889b1e724" providerId="AD"/>
  <p188:author id="{86D53262-4EFE-F458-67A1-2E1A19B4A1C2}" name="editor" initials="editor" userId="editor" providerId="None"/>
  <p188:author id="{333069BB-DF72-5299-F6AC-047BCCD3CA24}" name="Michael Jewell" initials="MJJ" userId="Michael Jewell"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83"/>
    <p:restoredTop sz="94576"/>
  </p:normalViewPr>
  <p:slideViewPr>
    <p:cSldViewPr snapToGrid="0">
      <p:cViewPr varScale="1">
        <p:scale>
          <a:sx n="91" d="100"/>
          <a:sy n="91" d="100"/>
        </p:scale>
        <p:origin x="521" y="26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9" Type="http://schemas.openxmlformats.org/officeDocument/2006/relationships/font" Target="fonts/font22.fntdata"/><Relationship Id="rId21" Type="http://schemas.openxmlformats.org/officeDocument/2006/relationships/font" Target="fonts/font4.fntdata"/><Relationship Id="rId34" Type="http://schemas.openxmlformats.org/officeDocument/2006/relationships/font" Target="fonts/font17.fntdata"/><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font" Target="fonts/font15.fntdata"/><Relationship Id="rId37" Type="http://schemas.openxmlformats.org/officeDocument/2006/relationships/font" Target="fonts/font20.fntdata"/><Relationship Id="rId40" Type="http://schemas.openxmlformats.org/officeDocument/2006/relationships/font" Target="fonts/font23.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font" Target="fonts/font19.fntdata"/><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font" Target="fonts/font14.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font" Target="fonts/font18.fntdata"/><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font" Target="fonts/font16.fntdata"/><Relationship Id="rId38" Type="http://schemas.openxmlformats.org/officeDocument/2006/relationships/font" Target="fonts/font21.fntdata"/><Relationship Id="rId46" Type="http://schemas.microsoft.com/office/2018/10/relationships/authors" Target="authors.xml"/><Relationship Id="rId20" Type="http://schemas.openxmlformats.org/officeDocument/2006/relationships/font" Target="fonts/font3.fntdata"/><Relationship Id="rId41" Type="http://schemas.openxmlformats.org/officeDocument/2006/relationships/font" Target="fonts/font24.fntdata"/></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0B75B9-532B-4CE2-83DE-BAF757E78DA5}" type="doc">
      <dgm:prSet loTypeId="urn:microsoft.com/office/officeart/2005/8/layout/arrow5" loCatId="relationship" qsTypeId="urn:microsoft.com/office/officeart/2005/8/quickstyle/simple1" qsCatId="simple" csTypeId="urn:microsoft.com/office/officeart/2005/8/colors/accent2_2" csCatId="accent2"/>
      <dgm:spPr/>
      <dgm:t>
        <a:bodyPr/>
        <a:lstStyle/>
        <a:p>
          <a:endParaRPr lang="en-US"/>
        </a:p>
      </dgm:t>
    </dgm:pt>
    <dgm:pt modelId="{C3B572BD-676E-4FA5-9683-882943ABF5EC}">
      <dgm:prSet/>
      <dgm:spPr/>
      <dgm:t>
        <a:bodyPr/>
        <a:lstStyle/>
        <a:p>
          <a:r>
            <a:rPr lang="en-US" b="0" i="0"/>
            <a:t>Increase residential customer participation in demand response.</a:t>
          </a:r>
          <a:endParaRPr lang="en-US"/>
        </a:p>
      </dgm:t>
    </dgm:pt>
    <dgm:pt modelId="{64CBEDEA-CB20-4EA8-865E-2A7CDABD7039}" type="parTrans" cxnId="{1E78F99B-FBA8-43F9-AED4-C1DAEAA13A3C}">
      <dgm:prSet/>
      <dgm:spPr/>
      <dgm:t>
        <a:bodyPr/>
        <a:lstStyle/>
        <a:p>
          <a:endParaRPr lang="en-US"/>
        </a:p>
      </dgm:t>
    </dgm:pt>
    <dgm:pt modelId="{CFCD8C07-371A-47B8-A510-B39A755B529A}" type="sibTrans" cxnId="{1E78F99B-FBA8-43F9-AED4-C1DAEAA13A3C}">
      <dgm:prSet/>
      <dgm:spPr/>
      <dgm:t>
        <a:bodyPr/>
        <a:lstStyle/>
        <a:p>
          <a:endParaRPr lang="en-US"/>
        </a:p>
      </dgm:t>
    </dgm:pt>
    <dgm:pt modelId="{D61747A8-8BC8-452C-B95D-42BE0393E6F5}">
      <dgm:prSet/>
      <dgm:spPr/>
      <dgm:t>
        <a:bodyPr/>
        <a:lstStyle/>
        <a:p>
          <a:r>
            <a:rPr lang="en-US" b="0" i="0" dirty="0"/>
            <a:t>Improve residential </a:t>
          </a:r>
          <a:r>
            <a:rPr lang="en-US" b="0" i="0"/>
            <a:t>customer participation </a:t>
          </a:r>
          <a:r>
            <a:rPr lang="en-US" b="0" i="0" dirty="0"/>
            <a:t>in the market.</a:t>
          </a:r>
          <a:endParaRPr lang="en-US" dirty="0"/>
        </a:p>
      </dgm:t>
    </dgm:pt>
    <dgm:pt modelId="{95E09BAB-C3E8-4CF1-8CBE-2A112D2DD40B}" type="parTrans" cxnId="{F75E69C9-9D24-4FEC-A51F-74B55AB16139}">
      <dgm:prSet/>
      <dgm:spPr/>
      <dgm:t>
        <a:bodyPr/>
        <a:lstStyle/>
        <a:p>
          <a:endParaRPr lang="en-US"/>
        </a:p>
      </dgm:t>
    </dgm:pt>
    <dgm:pt modelId="{3DD7FEE3-8181-43BB-932F-FBC2CA362722}" type="sibTrans" cxnId="{F75E69C9-9D24-4FEC-A51F-74B55AB16139}">
      <dgm:prSet/>
      <dgm:spPr/>
      <dgm:t>
        <a:bodyPr/>
        <a:lstStyle/>
        <a:p>
          <a:endParaRPr lang="en-US"/>
        </a:p>
      </dgm:t>
    </dgm:pt>
    <dgm:pt modelId="{8E045A19-8F8B-459C-8FDD-9FAE198B1813}" type="pres">
      <dgm:prSet presAssocID="{A00B75B9-532B-4CE2-83DE-BAF757E78DA5}" presName="diagram" presStyleCnt="0">
        <dgm:presLayoutVars>
          <dgm:dir/>
          <dgm:resizeHandles val="exact"/>
        </dgm:presLayoutVars>
      </dgm:prSet>
      <dgm:spPr/>
    </dgm:pt>
    <dgm:pt modelId="{1D2C1E3D-D1AD-459A-865E-253DF2487500}" type="pres">
      <dgm:prSet presAssocID="{C3B572BD-676E-4FA5-9683-882943ABF5EC}" presName="arrow" presStyleLbl="node1" presStyleIdx="0" presStyleCnt="2">
        <dgm:presLayoutVars>
          <dgm:bulletEnabled val="1"/>
        </dgm:presLayoutVars>
      </dgm:prSet>
      <dgm:spPr/>
    </dgm:pt>
    <dgm:pt modelId="{8D42CD43-4DB0-45B9-BDAD-2639BF5DD4AB}" type="pres">
      <dgm:prSet presAssocID="{D61747A8-8BC8-452C-B95D-42BE0393E6F5}" presName="arrow" presStyleLbl="node1" presStyleIdx="1" presStyleCnt="2">
        <dgm:presLayoutVars>
          <dgm:bulletEnabled val="1"/>
        </dgm:presLayoutVars>
      </dgm:prSet>
      <dgm:spPr/>
    </dgm:pt>
  </dgm:ptLst>
  <dgm:cxnLst>
    <dgm:cxn modelId="{01CFA40B-2DFC-481F-816D-98C4B0CC37FF}" type="presOf" srcId="{D61747A8-8BC8-452C-B95D-42BE0393E6F5}" destId="{8D42CD43-4DB0-45B9-BDAD-2639BF5DD4AB}" srcOrd="0" destOrd="0" presId="urn:microsoft.com/office/officeart/2005/8/layout/arrow5"/>
    <dgm:cxn modelId="{93515D5E-8A28-4146-9AAD-F4201736D495}" type="presOf" srcId="{C3B572BD-676E-4FA5-9683-882943ABF5EC}" destId="{1D2C1E3D-D1AD-459A-865E-253DF2487500}" srcOrd="0" destOrd="0" presId="urn:microsoft.com/office/officeart/2005/8/layout/arrow5"/>
    <dgm:cxn modelId="{1E78F99B-FBA8-43F9-AED4-C1DAEAA13A3C}" srcId="{A00B75B9-532B-4CE2-83DE-BAF757E78DA5}" destId="{C3B572BD-676E-4FA5-9683-882943ABF5EC}" srcOrd="0" destOrd="0" parTransId="{64CBEDEA-CB20-4EA8-865E-2A7CDABD7039}" sibTransId="{CFCD8C07-371A-47B8-A510-B39A755B529A}"/>
    <dgm:cxn modelId="{178FFCA3-3486-4BA0-8270-49929E836032}" type="presOf" srcId="{A00B75B9-532B-4CE2-83DE-BAF757E78DA5}" destId="{8E045A19-8F8B-459C-8FDD-9FAE198B1813}" srcOrd="0" destOrd="0" presId="urn:microsoft.com/office/officeart/2005/8/layout/arrow5"/>
    <dgm:cxn modelId="{F75E69C9-9D24-4FEC-A51F-74B55AB16139}" srcId="{A00B75B9-532B-4CE2-83DE-BAF757E78DA5}" destId="{D61747A8-8BC8-452C-B95D-42BE0393E6F5}" srcOrd="1" destOrd="0" parTransId="{95E09BAB-C3E8-4CF1-8CBE-2A112D2DD40B}" sibTransId="{3DD7FEE3-8181-43BB-932F-FBC2CA362722}"/>
    <dgm:cxn modelId="{AAF2B57F-9E0D-4EF8-B450-35E7357B1594}" type="presParOf" srcId="{8E045A19-8F8B-459C-8FDD-9FAE198B1813}" destId="{1D2C1E3D-D1AD-459A-865E-253DF2487500}" srcOrd="0" destOrd="0" presId="urn:microsoft.com/office/officeart/2005/8/layout/arrow5"/>
    <dgm:cxn modelId="{47456123-D4F7-4AE0-89E1-8D9DF6FB67F3}" type="presParOf" srcId="{8E045A19-8F8B-459C-8FDD-9FAE198B1813}" destId="{8D42CD43-4DB0-45B9-BDAD-2639BF5DD4AB}" srcOrd="1" destOrd="0" presId="urn:microsoft.com/office/officeart/2005/8/layout/arrow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2C1E3D-D1AD-459A-865E-253DF2487500}">
      <dsp:nvSpPr>
        <dsp:cNvPr id="0" name=""/>
        <dsp:cNvSpPr/>
      </dsp:nvSpPr>
      <dsp:spPr>
        <a:xfrm rot="16200000">
          <a:off x="2231" y="1307"/>
          <a:ext cx="3261792" cy="3261792"/>
        </a:xfrm>
        <a:prstGeom prst="downArrow">
          <a:avLst>
            <a:gd name="adj1" fmla="val 50000"/>
            <a:gd name="adj2" fmla="val 35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n-US" sz="2100" b="0" i="0" kern="1200"/>
            <a:t>Increase residential customer participation in demand response.</a:t>
          </a:r>
          <a:endParaRPr lang="en-US" sz="2100" kern="1200"/>
        </a:p>
      </dsp:txBody>
      <dsp:txXfrm rot="5400000">
        <a:off x="2231" y="816755"/>
        <a:ext cx="2690978" cy="1630896"/>
      </dsp:txXfrm>
    </dsp:sp>
    <dsp:sp modelId="{8D42CD43-4DB0-45B9-BDAD-2639BF5DD4AB}">
      <dsp:nvSpPr>
        <dsp:cNvPr id="0" name=""/>
        <dsp:cNvSpPr/>
      </dsp:nvSpPr>
      <dsp:spPr>
        <a:xfrm rot="5400000">
          <a:off x="5256576" y="1307"/>
          <a:ext cx="3261792" cy="3261792"/>
        </a:xfrm>
        <a:prstGeom prst="downArrow">
          <a:avLst>
            <a:gd name="adj1" fmla="val 50000"/>
            <a:gd name="adj2" fmla="val 35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n-US" sz="2100" b="0" i="0" kern="1200" dirty="0"/>
            <a:t>Improve residential </a:t>
          </a:r>
          <a:r>
            <a:rPr lang="en-US" sz="2100" b="0" i="0" kern="1200"/>
            <a:t>customer participation </a:t>
          </a:r>
          <a:r>
            <a:rPr lang="en-US" sz="2100" b="0" i="0" kern="1200" dirty="0"/>
            <a:t>in the market.</a:t>
          </a:r>
          <a:endParaRPr lang="en-US" sz="2100" kern="1200" dirty="0"/>
        </a:p>
      </dsp:txBody>
      <dsp:txXfrm rot="-5400000">
        <a:off x="5827390" y="816755"/>
        <a:ext cx="2690978" cy="1630896"/>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32294b938bf_0_65:notes"/>
          <p:cNvSpPr txBox="1">
            <a:spLocks noGrp="1"/>
          </p:cNvSpPr>
          <p:nvPr>
            <p:ph type="body" idx="1"/>
          </p:nvPr>
        </p:nvSpPr>
        <p:spPr>
          <a:xfrm>
            <a:off x="709712" y="4400376"/>
            <a:ext cx="5438700" cy="97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7" name="Google Shape;57;g32294b938bf_0_65:notes"/>
          <p:cNvSpPr>
            <a:spLocks noGrp="1" noRot="1" noChangeAspect="1"/>
          </p:cNvSpPr>
          <p:nvPr>
            <p:ph type="sldImg" idx="2"/>
          </p:nvPr>
        </p:nvSpPr>
        <p:spPr>
          <a:xfrm>
            <a:off x="685800" y="549275"/>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351863dd08f_0_1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351863dd08f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351863dd08f_0_841:notes"/>
          <p:cNvSpPr txBox="1">
            <a:spLocks noGrp="1"/>
          </p:cNvSpPr>
          <p:nvPr>
            <p:ph type="body" idx="1"/>
          </p:nvPr>
        </p:nvSpPr>
        <p:spPr>
          <a:xfrm>
            <a:off x="709712" y="4400376"/>
            <a:ext cx="5438700" cy="97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9" name="Google Shape;179;g351863dd08f_0_841:notes"/>
          <p:cNvSpPr>
            <a:spLocks noGrp="1" noRot="1" noChangeAspect="1"/>
          </p:cNvSpPr>
          <p:nvPr>
            <p:ph type="sldImg" idx="2"/>
          </p:nvPr>
        </p:nvSpPr>
        <p:spPr>
          <a:xfrm>
            <a:off x="709712" y="548888"/>
            <a:ext cx="54387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351863dd08f_0_8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351863dd08f_0_8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327b663fdf8_0_98:notes"/>
          <p:cNvSpPr txBox="1">
            <a:spLocks noGrp="1"/>
          </p:cNvSpPr>
          <p:nvPr>
            <p:ph type="body" idx="1"/>
          </p:nvPr>
        </p:nvSpPr>
        <p:spPr>
          <a:xfrm>
            <a:off x="709712" y="4400376"/>
            <a:ext cx="5438700" cy="97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2" name="Google Shape;192;g327b663fdf8_0_98:notes"/>
          <p:cNvSpPr>
            <a:spLocks noGrp="1" noRot="1" noChangeAspect="1"/>
          </p:cNvSpPr>
          <p:nvPr>
            <p:ph type="sldImg" idx="2"/>
          </p:nvPr>
        </p:nvSpPr>
        <p:spPr>
          <a:xfrm>
            <a:off x="709712" y="548888"/>
            <a:ext cx="54387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a:extLst>
            <a:ext uri="{FF2B5EF4-FFF2-40B4-BE49-F238E27FC236}">
              <a16:creationId xmlns:a16="http://schemas.microsoft.com/office/drawing/2014/main" id="{2B380668-857E-DB20-0256-8D94077103E8}"/>
            </a:ext>
          </a:extLst>
        </p:cNvPr>
        <p:cNvGrpSpPr/>
        <p:nvPr/>
      </p:nvGrpSpPr>
      <p:grpSpPr>
        <a:xfrm>
          <a:off x="0" y="0"/>
          <a:ext cx="0" cy="0"/>
          <a:chOff x="0" y="0"/>
          <a:chExt cx="0" cy="0"/>
        </a:xfrm>
      </p:grpSpPr>
      <p:sp>
        <p:nvSpPr>
          <p:cNvPr id="64" name="Google Shape;64;g32294b938bf_0_4:notes">
            <a:extLst>
              <a:ext uri="{FF2B5EF4-FFF2-40B4-BE49-F238E27FC236}">
                <a16:creationId xmlns:a16="http://schemas.microsoft.com/office/drawing/2014/main" id="{1D652759-F1D8-C31A-BBF2-DBB48D6ED3D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32294b938bf_0_4:notes">
            <a:extLst>
              <a:ext uri="{FF2B5EF4-FFF2-40B4-BE49-F238E27FC236}">
                <a16:creationId xmlns:a16="http://schemas.microsoft.com/office/drawing/2014/main" id="{771364B1-7C3D-8AD5-37B1-EF1BB6E24AF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30060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32294b938bf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32294b938bf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351863dd08f_0_1:notes"/>
          <p:cNvSpPr txBox="1">
            <a:spLocks noGrp="1"/>
          </p:cNvSpPr>
          <p:nvPr>
            <p:ph type="body" idx="1"/>
          </p:nvPr>
        </p:nvSpPr>
        <p:spPr>
          <a:xfrm>
            <a:off x="709712" y="4400376"/>
            <a:ext cx="5438700" cy="97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1" name="Google Shape;71;g351863dd08f_0_1:notes"/>
          <p:cNvSpPr>
            <a:spLocks noGrp="1" noRot="1" noChangeAspect="1"/>
          </p:cNvSpPr>
          <p:nvPr>
            <p:ph type="sldImg" idx="2"/>
          </p:nvPr>
        </p:nvSpPr>
        <p:spPr>
          <a:xfrm>
            <a:off x="685800" y="549275"/>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2d7caa728a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2d7caa728a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327b663fdf8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327b663fdf8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327b663fdf8_0_10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327b663fdf8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351863dd08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351863dd08f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351863dd08f_0_112:notes"/>
          <p:cNvSpPr txBox="1">
            <a:spLocks noGrp="1"/>
          </p:cNvSpPr>
          <p:nvPr>
            <p:ph type="body" idx="1"/>
          </p:nvPr>
        </p:nvSpPr>
        <p:spPr>
          <a:xfrm>
            <a:off x="709712" y="4400376"/>
            <a:ext cx="5438700" cy="97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5" name="Google Shape;135;g351863dd08f_0_112:notes"/>
          <p:cNvSpPr>
            <a:spLocks noGrp="1" noRot="1" noChangeAspect="1"/>
          </p:cNvSpPr>
          <p:nvPr>
            <p:ph type="sldImg" idx="2"/>
          </p:nvPr>
        </p:nvSpPr>
        <p:spPr>
          <a:xfrm>
            <a:off x="685800" y="549275"/>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pic>
        <p:nvPicPr>
          <p:cNvPr id="10" name="Google Shape;10;p2"/>
          <p:cNvPicPr preferRelativeResize="0"/>
          <p:nvPr/>
        </p:nvPicPr>
        <p:blipFill rotWithShape="1">
          <a:blip r:embed="rId2">
            <a:alphaModFix/>
          </a:blip>
          <a:srcRect t="684" b="9274"/>
          <a:stretch/>
        </p:blipFill>
        <p:spPr>
          <a:xfrm>
            <a:off x="0" y="0"/>
            <a:ext cx="9144000" cy="5143502"/>
          </a:xfrm>
          <a:prstGeom prst="rect">
            <a:avLst/>
          </a:prstGeom>
          <a:noFill/>
          <a:ln>
            <a:noFill/>
          </a:ln>
        </p:spPr>
      </p:pic>
      <p:pic>
        <p:nvPicPr>
          <p:cNvPr id="11" name="Google Shape;11;p2"/>
          <p:cNvPicPr preferRelativeResize="0"/>
          <p:nvPr/>
        </p:nvPicPr>
        <p:blipFill>
          <a:blip r:embed="rId3">
            <a:alphaModFix/>
          </a:blip>
          <a:stretch>
            <a:fillRect/>
          </a:stretch>
        </p:blipFill>
        <p:spPr>
          <a:xfrm>
            <a:off x="3053363" y="3962400"/>
            <a:ext cx="3053475" cy="670425"/>
          </a:xfrm>
          <a:prstGeom prst="rect">
            <a:avLst/>
          </a:prstGeom>
          <a:noFill/>
          <a:ln>
            <a:noFill/>
          </a:ln>
        </p:spPr>
      </p:pic>
      <p:sp>
        <p:nvSpPr>
          <p:cNvPr id="12" name="Google Shape;12;p2"/>
          <p:cNvSpPr txBox="1">
            <a:spLocks noGrp="1"/>
          </p:cNvSpPr>
          <p:nvPr>
            <p:ph type="ctrTitle"/>
          </p:nvPr>
        </p:nvSpPr>
        <p:spPr>
          <a:xfrm>
            <a:off x="311700" y="1983449"/>
            <a:ext cx="8520600" cy="670500"/>
          </a:xfrm>
          <a:prstGeom prst="rect">
            <a:avLst/>
          </a:prstGeom>
        </p:spPr>
        <p:txBody>
          <a:bodyPr spcFirstLastPara="1" wrap="square" lIns="91425" tIns="91425" rIns="91425" bIns="91425" anchor="b" anchorCtr="0">
            <a:normAutofit/>
          </a:bodyPr>
          <a:lstStyle>
            <a:lvl1pPr lvl="0" algn="ctr">
              <a:spcBef>
                <a:spcPts val="0"/>
              </a:spcBef>
              <a:spcAft>
                <a:spcPts val="0"/>
              </a:spcAft>
              <a:buClr>
                <a:srgbClr val="FFFFFF"/>
              </a:buClr>
              <a:buSzPts val="3200"/>
              <a:buFont typeface="Montserrat SemiBold"/>
              <a:buNone/>
              <a:defRPr sz="3200">
                <a:solidFill>
                  <a:srgbClr val="FFFFFF"/>
                </a:solidFill>
                <a:latin typeface="Montserrat SemiBold"/>
                <a:ea typeface="Montserrat SemiBold"/>
                <a:cs typeface="Montserrat SemiBold"/>
                <a:sym typeface="Montserrat SemiBold"/>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3" name="Google Shape;13;p2"/>
          <p:cNvSpPr txBox="1">
            <a:spLocks noGrp="1"/>
          </p:cNvSpPr>
          <p:nvPr>
            <p:ph type="subTitle" idx="1"/>
          </p:nvPr>
        </p:nvSpPr>
        <p:spPr>
          <a:xfrm>
            <a:off x="311700" y="2690824"/>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rgbClr val="00C8F8"/>
              </a:buClr>
              <a:buSzPts val="1800"/>
              <a:buFont typeface="Montserrat Medium"/>
              <a:buNone/>
              <a:defRPr>
                <a:solidFill>
                  <a:srgbClr val="00C8F8"/>
                </a:solidFill>
                <a:latin typeface="Montserrat Medium"/>
                <a:ea typeface="Montserrat Medium"/>
                <a:cs typeface="Montserrat Medium"/>
                <a:sym typeface="Montserrat Medium"/>
              </a:defRPr>
            </a:lvl1pPr>
            <a:lvl2pPr lvl="1" algn="ctr">
              <a:lnSpc>
                <a:spcPct val="100000"/>
              </a:lnSpc>
              <a:spcBef>
                <a:spcPts val="0"/>
              </a:spcBef>
              <a:spcAft>
                <a:spcPts val="0"/>
              </a:spcAft>
              <a:buClr>
                <a:srgbClr val="00C8F8"/>
              </a:buClr>
              <a:buSzPts val="1800"/>
              <a:buFont typeface="Montserrat Medium"/>
              <a:buNone/>
              <a:defRPr sz="1800">
                <a:solidFill>
                  <a:srgbClr val="00C8F8"/>
                </a:solidFill>
                <a:latin typeface="Montserrat Medium"/>
                <a:ea typeface="Montserrat Medium"/>
                <a:cs typeface="Montserrat Medium"/>
                <a:sym typeface="Montserrat Medium"/>
              </a:defRPr>
            </a:lvl2pPr>
            <a:lvl3pPr lvl="2" algn="ctr">
              <a:lnSpc>
                <a:spcPct val="100000"/>
              </a:lnSpc>
              <a:spcBef>
                <a:spcPts val="0"/>
              </a:spcBef>
              <a:spcAft>
                <a:spcPts val="0"/>
              </a:spcAft>
              <a:buClr>
                <a:srgbClr val="00C8F8"/>
              </a:buClr>
              <a:buSzPts val="1800"/>
              <a:buFont typeface="Montserrat Medium"/>
              <a:buNone/>
              <a:defRPr sz="1800">
                <a:solidFill>
                  <a:srgbClr val="00C8F8"/>
                </a:solidFill>
                <a:latin typeface="Montserrat Medium"/>
                <a:ea typeface="Montserrat Medium"/>
                <a:cs typeface="Montserrat Medium"/>
                <a:sym typeface="Montserrat Medium"/>
              </a:defRPr>
            </a:lvl3pPr>
            <a:lvl4pPr lvl="3" algn="ctr">
              <a:lnSpc>
                <a:spcPct val="100000"/>
              </a:lnSpc>
              <a:spcBef>
                <a:spcPts val="0"/>
              </a:spcBef>
              <a:spcAft>
                <a:spcPts val="0"/>
              </a:spcAft>
              <a:buClr>
                <a:srgbClr val="00C8F8"/>
              </a:buClr>
              <a:buSzPts val="1800"/>
              <a:buFont typeface="Montserrat Medium"/>
              <a:buNone/>
              <a:defRPr sz="1800">
                <a:solidFill>
                  <a:srgbClr val="00C8F8"/>
                </a:solidFill>
                <a:latin typeface="Montserrat Medium"/>
                <a:ea typeface="Montserrat Medium"/>
                <a:cs typeface="Montserrat Medium"/>
                <a:sym typeface="Montserrat Medium"/>
              </a:defRPr>
            </a:lvl4pPr>
            <a:lvl5pPr lvl="4" algn="ctr">
              <a:lnSpc>
                <a:spcPct val="100000"/>
              </a:lnSpc>
              <a:spcBef>
                <a:spcPts val="0"/>
              </a:spcBef>
              <a:spcAft>
                <a:spcPts val="0"/>
              </a:spcAft>
              <a:buClr>
                <a:srgbClr val="00C8F8"/>
              </a:buClr>
              <a:buSzPts val="1800"/>
              <a:buFont typeface="Montserrat Medium"/>
              <a:buNone/>
              <a:defRPr sz="1800">
                <a:solidFill>
                  <a:srgbClr val="00C8F8"/>
                </a:solidFill>
                <a:latin typeface="Montserrat Medium"/>
                <a:ea typeface="Montserrat Medium"/>
                <a:cs typeface="Montserrat Medium"/>
                <a:sym typeface="Montserrat Medium"/>
              </a:defRPr>
            </a:lvl5pPr>
            <a:lvl6pPr lvl="5" algn="ctr">
              <a:lnSpc>
                <a:spcPct val="100000"/>
              </a:lnSpc>
              <a:spcBef>
                <a:spcPts val="0"/>
              </a:spcBef>
              <a:spcAft>
                <a:spcPts val="0"/>
              </a:spcAft>
              <a:buClr>
                <a:srgbClr val="00C8F8"/>
              </a:buClr>
              <a:buSzPts val="1800"/>
              <a:buFont typeface="Montserrat Medium"/>
              <a:buNone/>
              <a:defRPr sz="1800">
                <a:solidFill>
                  <a:srgbClr val="00C8F8"/>
                </a:solidFill>
                <a:latin typeface="Montserrat Medium"/>
                <a:ea typeface="Montserrat Medium"/>
                <a:cs typeface="Montserrat Medium"/>
                <a:sym typeface="Montserrat Medium"/>
              </a:defRPr>
            </a:lvl6pPr>
            <a:lvl7pPr lvl="6" algn="ctr">
              <a:lnSpc>
                <a:spcPct val="100000"/>
              </a:lnSpc>
              <a:spcBef>
                <a:spcPts val="0"/>
              </a:spcBef>
              <a:spcAft>
                <a:spcPts val="0"/>
              </a:spcAft>
              <a:buClr>
                <a:srgbClr val="00C8F8"/>
              </a:buClr>
              <a:buSzPts val="1800"/>
              <a:buFont typeface="Montserrat Medium"/>
              <a:buNone/>
              <a:defRPr sz="1800">
                <a:solidFill>
                  <a:srgbClr val="00C8F8"/>
                </a:solidFill>
                <a:latin typeface="Montserrat Medium"/>
                <a:ea typeface="Montserrat Medium"/>
                <a:cs typeface="Montserrat Medium"/>
                <a:sym typeface="Montserrat Medium"/>
              </a:defRPr>
            </a:lvl7pPr>
            <a:lvl8pPr lvl="7" algn="ctr">
              <a:lnSpc>
                <a:spcPct val="100000"/>
              </a:lnSpc>
              <a:spcBef>
                <a:spcPts val="0"/>
              </a:spcBef>
              <a:spcAft>
                <a:spcPts val="0"/>
              </a:spcAft>
              <a:buClr>
                <a:srgbClr val="00C8F8"/>
              </a:buClr>
              <a:buSzPts val="1800"/>
              <a:buFont typeface="Montserrat Medium"/>
              <a:buNone/>
              <a:defRPr sz="1800">
                <a:solidFill>
                  <a:srgbClr val="00C8F8"/>
                </a:solidFill>
                <a:latin typeface="Montserrat Medium"/>
                <a:ea typeface="Montserrat Medium"/>
                <a:cs typeface="Montserrat Medium"/>
                <a:sym typeface="Montserrat Medium"/>
              </a:defRPr>
            </a:lvl8pPr>
            <a:lvl9pPr lvl="8" algn="ctr">
              <a:lnSpc>
                <a:spcPct val="100000"/>
              </a:lnSpc>
              <a:spcBef>
                <a:spcPts val="0"/>
              </a:spcBef>
              <a:spcAft>
                <a:spcPts val="0"/>
              </a:spcAft>
              <a:buClr>
                <a:srgbClr val="00C8F8"/>
              </a:buClr>
              <a:buSzPts val="1800"/>
              <a:buFont typeface="Montserrat Medium"/>
              <a:buNone/>
              <a:defRPr sz="1800">
                <a:solidFill>
                  <a:srgbClr val="00C8F8"/>
                </a:solidFill>
                <a:latin typeface="Montserrat Medium"/>
                <a:ea typeface="Montserrat Medium"/>
                <a:cs typeface="Montserrat Medium"/>
                <a:sym typeface="Montserrat Medium"/>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Title - Navy World">
  <p:cSld name="Title - dark">
    <p:bg>
      <p:bgPr>
        <a:solidFill>
          <a:schemeClr val="dk1"/>
        </a:solidFill>
        <a:effectLst/>
      </p:bgPr>
    </p:bg>
    <p:spTree>
      <p:nvGrpSpPr>
        <p:cNvPr id="1" name="Shape 50"/>
        <p:cNvGrpSpPr/>
        <p:nvPr/>
      </p:nvGrpSpPr>
      <p:grpSpPr>
        <a:xfrm>
          <a:off x="0" y="0"/>
          <a:ext cx="0" cy="0"/>
          <a:chOff x="0" y="0"/>
          <a:chExt cx="0" cy="0"/>
        </a:xfrm>
      </p:grpSpPr>
      <p:pic>
        <p:nvPicPr>
          <p:cNvPr id="51" name="Google Shape;51;p11" descr="Logo&#10;&#10;Description automatically generated"/>
          <p:cNvPicPr preferRelativeResize="0"/>
          <p:nvPr/>
        </p:nvPicPr>
        <p:blipFill rotWithShape="1">
          <a:blip r:embed="rId2">
            <a:alphaModFix/>
          </a:blip>
          <a:srcRect l="6611" t="23660" r="6620" b="23655"/>
          <a:stretch/>
        </p:blipFill>
        <p:spPr>
          <a:xfrm>
            <a:off x="6296091" y="4494582"/>
            <a:ext cx="2429997" cy="367562"/>
          </a:xfrm>
          <a:prstGeom prst="rect">
            <a:avLst/>
          </a:prstGeom>
          <a:noFill/>
          <a:ln>
            <a:noFill/>
          </a:ln>
        </p:spPr>
      </p:pic>
      <p:sp>
        <p:nvSpPr>
          <p:cNvPr id="52" name="Google Shape;52;p11"/>
          <p:cNvSpPr txBox="1">
            <a:spLocks noGrp="1"/>
          </p:cNvSpPr>
          <p:nvPr>
            <p:ph type="subTitle" idx="1"/>
          </p:nvPr>
        </p:nvSpPr>
        <p:spPr>
          <a:xfrm>
            <a:off x="557586" y="2956035"/>
            <a:ext cx="6389400" cy="230700"/>
          </a:xfrm>
          <a:prstGeom prst="rect">
            <a:avLst/>
          </a:prstGeom>
          <a:noFill/>
          <a:ln>
            <a:noFill/>
          </a:ln>
        </p:spPr>
        <p:txBody>
          <a:bodyPr spcFirstLastPara="1" wrap="square" lIns="0" tIns="0" rIns="0" bIns="0" anchor="t" anchorCtr="0">
            <a:noAutofit/>
          </a:bodyPr>
          <a:lstStyle>
            <a:lvl1pPr lvl="0" algn="l">
              <a:lnSpc>
                <a:spcPct val="100000"/>
              </a:lnSpc>
              <a:spcBef>
                <a:spcPts val="200"/>
              </a:spcBef>
              <a:spcAft>
                <a:spcPts val="0"/>
              </a:spcAft>
              <a:buSzPts val="1500"/>
              <a:buChar char="●"/>
              <a:defRPr sz="1500">
                <a:solidFill>
                  <a:schemeClr val="lt1"/>
                </a:solidFill>
              </a:defRPr>
            </a:lvl1pPr>
            <a:lvl2pPr lvl="1" algn="l">
              <a:lnSpc>
                <a:spcPct val="100000"/>
              </a:lnSpc>
              <a:spcBef>
                <a:spcPts val="200"/>
              </a:spcBef>
              <a:spcAft>
                <a:spcPts val="0"/>
              </a:spcAft>
              <a:buSzPts val="1500"/>
              <a:buChar char="○"/>
              <a:defRPr/>
            </a:lvl2pPr>
            <a:lvl3pPr lvl="2" algn="l">
              <a:lnSpc>
                <a:spcPct val="100000"/>
              </a:lnSpc>
              <a:spcBef>
                <a:spcPts val="200"/>
              </a:spcBef>
              <a:spcAft>
                <a:spcPts val="0"/>
              </a:spcAft>
              <a:buSzPts val="1500"/>
              <a:buChar char="■"/>
              <a:defRPr/>
            </a:lvl3pPr>
            <a:lvl4pPr lvl="3" algn="l">
              <a:lnSpc>
                <a:spcPct val="100000"/>
              </a:lnSpc>
              <a:spcBef>
                <a:spcPts val="200"/>
              </a:spcBef>
              <a:spcAft>
                <a:spcPts val="0"/>
              </a:spcAft>
              <a:buSzPts val="1400"/>
              <a:buChar char="●"/>
              <a:defRPr/>
            </a:lvl4pPr>
            <a:lvl5pPr lvl="4" algn="l">
              <a:lnSpc>
                <a:spcPct val="100000"/>
              </a:lnSpc>
              <a:spcBef>
                <a:spcPts val="200"/>
              </a:spcBef>
              <a:spcAft>
                <a:spcPts val="0"/>
              </a:spcAft>
              <a:buSzPts val="1400"/>
              <a:buChar char="○"/>
              <a:defRPr/>
            </a:lvl5pPr>
            <a:lvl6pPr lvl="5" algn="l">
              <a:lnSpc>
                <a:spcPct val="100000"/>
              </a:lnSpc>
              <a:spcBef>
                <a:spcPts val="200"/>
              </a:spcBef>
              <a:spcAft>
                <a:spcPts val="0"/>
              </a:spcAft>
              <a:buClr>
                <a:schemeClr val="dk1"/>
              </a:buClr>
              <a:buSzPts val="1400"/>
              <a:buChar char="■"/>
              <a:defRPr/>
            </a:lvl6pPr>
            <a:lvl7pPr lvl="6" algn="l">
              <a:lnSpc>
                <a:spcPct val="100000"/>
              </a:lnSpc>
              <a:spcBef>
                <a:spcPts val="200"/>
              </a:spcBef>
              <a:spcAft>
                <a:spcPts val="0"/>
              </a:spcAft>
              <a:buClr>
                <a:schemeClr val="dk1"/>
              </a:buClr>
              <a:buSzPts val="1400"/>
              <a:buChar char="●"/>
              <a:defRPr/>
            </a:lvl7pPr>
            <a:lvl8pPr lvl="7" algn="l">
              <a:lnSpc>
                <a:spcPct val="100000"/>
              </a:lnSpc>
              <a:spcBef>
                <a:spcPts val="200"/>
              </a:spcBef>
              <a:spcAft>
                <a:spcPts val="0"/>
              </a:spcAft>
              <a:buClr>
                <a:schemeClr val="dk1"/>
              </a:buClr>
              <a:buSzPts val="1400"/>
              <a:buChar char="○"/>
              <a:defRPr/>
            </a:lvl8pPr>
            <a:lvl9pPr lvl="8" algn="l">
              <a:lnSpc>
                <a:spcPct val="100000"/>
              </a:lnSpc>
              <a:spcBef>
                <a:spcPts val="200"/>
              </a:spcBef>
              <a:spcAft>
                <a:spcPts val="200"/>
              </a:spcAft>
              <a:buClr>
                <a:schemeClr val="dk1"/>
              </a:buClr>
              <a:buSzPts val="1400"/>
              <a:buChar char="■"/>
              <a:defRPr/>
            </a:lvl9pPr>
          </a:lstStyle>
          <a:p>
            <a:endParaRPr/>
          </a:p>
        </p:txBody>
      </p:sp>
      <p:sp>
        <p:nvSpPr>
          <p:cNvPr id="53" name="Google Shape;53;p11"/>
          <p:cNvSpPr txBox="1">
            <a:spLocks noGrp="1"/>
          </p:cNvSpPr>
          <p:nvPr>
            <p:ph type="title"/>
          </p:nvPr>
        </p:nvSpPr>
        <p:spPr>
          <a:xfrm>
            <a:off x="557586" y="1628775"/>
            <a:ext cx="6389400" cy="1015800"/>
          </a:xfrm>
          <a:prstGeom prst="rect">
            <a:avLst/>
          </a:prstGeom>
          <a:noFill/>
          <a:ln>
            <a:noFill/>
          </a:ln>
        </p:spPr>
        <p:txBody>
          <a:bodyPr spcFirstLastPara="1" wrap="square" lIns="0" tIns="0" rIns="0" bIns="0" anchor="b" anchorCtr="0">
            <a:spAutoFit/>
          </a:bodyPr>
          <a:lstStyle>
            <a:lvl1pPr lvl="0" algn="l">
              <a:lnSpc>
                <a:spcPct val="100000"/>
              </a:lnSpc>
              <a:spcBef>
                <a:spcPts val="0"/>
              </a:spcBef>
              <a:spcAft>
                <a:spcPts val="0"/>
              </a:spcAft>
              <a:buClr>
                <a:schemeClr val="lt1"/>
              </a:buClr>
              <a:buSzPts val="3300"/>
              <a:buFont typeface="Montserrat"/>
              <a:buNone/>
              <a:defRPr sz="3300">
                <a:solidFill>
                  <a:schemeClr val="lt1"/>
                </a:solidFill>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pic>
        <p:nvPicPr>
          <p:cNvPr id="54" name="Google Shape;54;p11"/>
          <p:cNvPicPr preferRelativeResize="0"/>
          <p:nvPr/>
        </p:nvPicPr>
        <p:blipFill rotWithShape="1">
          <a:blip r:embed="rId3">
            <a:alphaModFix/>
          </a:blip>
          <a:srcRect/>
          <a:stretch/>
        </p:blipFill>
        <p:spPr>
          <a:xfrm>
            <a:off x="7171201" y="3668799"/>
            <a:ext cx="679781" cy="679781"/>
          </a:xfrm>
          <a:prstGeom prst="rect">
            <a:avLst/>
          </a:prstGeom>
          <a:noFill/>
          <a:ln>
            <a:noFill/>
          </a:ln>
        </p:spPr>
      </p:pic>
    </p:spTree>
  </p:cSld>
  <p:clrMapOvr>
    <a:masterClrMapping/>
  </p:clrMapOvr>
  <p:extLst>
    <p:ext uri="{DCECCB84-F9BA-43D5-87BE-67443E8EF086}">
      <p15:sldGuideLst xmlns:p15="http://schemas.microsoft.com/office/powerpoint/2012/main">
        <p15:guide id="1" pos="18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pic>
        <p:nvPicPr>
          <p:cNvPr id="15" name="Google Shape;15;p3"/>
          <p:cNvPicPr preferRelativeResize="0"/>
          <p:nvPr/>
        </p:nvPicPr>
        <p:blipFill rotWithShape="1">
          <a:blip r:embed="rId2">
            <a:alphaModFix/>
          </a:blip>
          <a:srcRect t="684" b="9274"/>
          <a:stretch/>
        </p:blipFill>
        <p:spPr>
          <a:xfrm>
            <a:off x="0" y="0"/>
            <a:ext cx="9144000" cy="5143502"/>
          </a:xfrm>
          <a:prstGeom prst="rect">
            <a:avLst/>
          </a:prstGeom>
          <a:noFill/>
          <a:ln>
            <a:noFill/>
          </a:ln>
        </p:spPr>
      </p:pic>
      <p:pic>
        <p:nvPicPr>
          <p:cNvPr id="16" name="Google Shape;16;p3"/>
          <p:cNvPicPr preferRelativeResize="0"/>
          <p:nvPr/>
        </p:nvPicPr>
        <p:blipFill>
          <a:blip r:embed="rId3">
            <a:alphaModFix/>
          </a:blip>
          <a:stretch>
            <a:fillRect/>
          </a:stretch>
        </p:blipFill>
        <p:spPr>
          <a:xfrm>
            <a:off x="3053363" y="3962400"/>
            <a:ext cx="3053475" cy="670425"/>
          </a:xfrm>
          <a:prstGeom prst="rect">
            <a:avLst/>
          </a:prstGeom>
          <a:noFill/>
          <a:ln>
            <a:noFill/>
          </a:ln>
        </p:spPr>
      </p:pic>
      <p:sp>
        <p:nvSpPr>
          <p:cNvPr id="17" name="Google Shape;17;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1"/>
              </a:buClr>
              <a:buSzPts val="3200"/>
              <a:buFont typeface="Montserrat SemiBold"/>
              <a:buNone/>
              <a:defRPr sz="3200">
                <a:solidFill>
                  <a:schemeClr val="lt1"/>
                </a:solidFill>
                <a:latin typeface="Montserrat SemiBold"/>
                <a:ea typeface="Montserrat SemiBold"/>
                <a:cs typeface="Montserrat SemiBold"/>
                <a:sym typeface="Montserrat SemiBold"/>
              </a:defRPr>
            </a:lvl1pPr>
            <a:lvl2pPr lvl="1" algn="ctr">
              <a:spcBef>
                <a:spcPts val="0"/>
              </a:spcBef>
              <a:spcAft>
                <a:spcPts val="0"/>
              </a:spcAft>
              <a:buClr>
                <a:schemeClr val="lt1"/>
              </a:buClr>
              <a:buSzPts val="3200"/>
              <a:buFont typeface="Montserrat SemiBold"/>
              <a:buNone/>
              <a:defRPr sz="3200">
                <a:solidFill>
                  <a:schemeClr val="lt1"/>
                </a:solidFill>
                <a:latin typeface="Montserrat SemiBold"/>
                <a:ea typeface="Montserrat SemiBold"/>
                <a:cs typeface="Montserrat SemiBold"/>
                <a:sym typeface="Montserrat SemiBold"/>
              </a:defRPr>
            </a:lvl2pPr>
            <a:lvl3pPr lvl="2" algn="ctr">
              <a:spcBef>
                <a:spcPts val="0"/>
              </a:spcBef>
              <a:spcAft>
                <a:spcPts val="0"/>
              </a:spcAft>
              <a:buClr>
                <a:schemeClr val="lt1"/>
              </a:buClr>
              <a:buSzPts val="3200"/>
              <a:buFont typeface="Montserrat SemiBold"/>
              <a:buNone/>
              <a:defRPr sz="3200">
                <a:solidFill>
                  <a:schemeClr val="lt1"/>
                </a:solidFill>
                <a:latin typeface="Montserrat SemiBold"/>
                <a:ea typeface="Montserrat SemiBold"/>
                <a:cs typeface="Montserrat SemiBold"/>
                <a:sym typeface="Montserrat SemiBold"/>
              </a:defRPr>
            </a:lvl3pPr>
            <a:lvl4pPr lvl="3" algn="ctr">
              <a:spcBef>
                <a:spcPts val="0"/>
              </a:spcBef>
              <a:spcAft>
                <a:spcPts val="0"/>
              </a:spcAft>
              <a:buClr>
                <a:schemeClr val="lt1"/>
              </a:buClr>
              <a:buSzPts val="3200"/>
              <a:buFont typeface="Montserrat SemiBold"/>
              <a:buNone/>
              <a:defRPr sz="3200">
                <a:solidFill>
                  <a:schemeClr val="lt1"/>
                </a:solidFill>
                <a:latin typeface="Montserrat SemiBold"/>
                <a:ea typeface="Montserrat SemiBold"/>
                <a:cs typeface="Montserrat SemiBold"/>
                <a:sym typeface="Montserrat SemiBold"/>
              </a:defRPr>
            </a:lvl4pPr>
            <a:lvl5pPr lvl="4" algn="ctr">
              <a:spcBef>
                <a:spcPts val="0"/>
              </a:spcBef>
              <a:spcAft>
                <a:spcPts val="0"/>
              </a:spcAft>
              <a:buClr>
                <a:schemeClr val="lt1"/>
              </a:buClr>
              <a:buSzPts val="3200"/>
              <a:buFont typeface="Montserrat SemiBold"/>
              <a:buNone/>
              <a:defRPr sz="3200">
                <a:solidFill>
                  <a:schemeClr val="lt1"/>
                </a:solidFill>
                <a:latin typeface="Montserrat SemiBold"/>
                <a:ea typeface="Montserrat SemiBold"/>
                <a:cs typeface="Montserrat SemiBold"/>
                <a:sym typeface="Montserrat SemiBold"/>
              </a:defRPr>
            </a:lvl5pPr>
            <a:lvl6pPr lvl="5" algn="ctr">
              <a:spcBef>
                <a:spcPts val="0"/>
              </a:spcBef>
              <a:spcAft>
                <a:spcPts val="0"/>
              </a:spcAft>
              <a:buClr>
                <a:schemeClr val="lt1"/>
              </a:buClr>
              <a:buSzPts val="3200"/>
              <a:buFont typeface="Montserrat SemiBold"/>
              <a:buNone/>
              <a:defRPr sz="3200">
                <a:solidFill>
                  <a:schemeClr val="lt1"/>
                </a:solidFill>
                <a:latin typeface="Montserrat SemiBold"/>
                <a:ea typeface="Montserrat SemiBold"/>
                <a:cs typeface="Montserrat SemiBold"/>
                <a:sym typeface="Montserrat SemiBold"/>
              </a:defRPr>
            </a:lvl6pPr>
            <a:lvl7pPr lvl="6" algn="ctr">
              <a:spcBef>
                <a:spcPts val="0"/>
              </a:spcBef>
              <a:spcAft>
                <a:spcPts val="0"/>
              </a:spcAft>
              <a:buClr>
                <a:schemeClr val="lt1"/>
              </a:buClr>
              <a:buSzPts val="3200"/>
              <a:buFont typeface="Montserrat SemiBold"/>
              <a:buNone/>
              <a:defRPr sz="3200">
                <a:solidFill>
                  <a:schemeClr val="lt1"/>
                </a:solidFill>
                <a:latin typeface="Montserrat SemiBold"/>
                <a:ea typeface="Montserrat SemiBold"/>
                <a:cs typeface="Montserrat SemiBold"/>
                <a:sym typeface="Montserrat SemiBold"/>
              </a:defRPr>
            </a:lvl7pPr>
            <a:lvl8pPr lvl="7" algn="ctr">
              <a:spcBef>
                <a:spcPts val="0"/>
              </a:spcBef>
              <a:spcAft>
                <a:spcPts val="0"/>
              </a:spcAft>
              <a:buClr>
                <a:schemeClr val="lt1"/>
              </a:buClr>
              <a:buSzPts val="3200"/>
              <a:buFont typeface="Montserrat SemiBold"/>
              <a:buNone/>
              <a:defRPr sz="3200">
                <a:solidFill>
                  <a:schemeClr val="lt1"/>
                </a:solidFill>
                <a:latin typeface="Montserrat SemiBold"/>
                <a:ea typeface="Montserrat SemiBold"/>
                <a:cs typeface="Montserrat SemiBold"/>
                <a:sym typeface="Montserrat SemiBold"/>
              </a:defRPr>
            </a:lvl8pPr>
            <a:lvl9pPr lvl="8" algn="ctr">
              <a:spcBef>
                <a:spcPts val="0"/>
              </a:spcBef>
              <a:spcAft>
                <a:spcPts val="0"/>
              </a:spcAft>
              <a:buClr>
                <a:schemeClr val="lt1"/>
              </a:buClr>
              <a:buSzPts val="3200"/>
              <a:buFont typeface="Montserrat SemiBold"/>
              <a:buNone/>
              <a:defRPr sz="3200">
                <a:solidFill>
                  <a:schemeClr val="lt1"/>
                </a:solidFill>
                <a:latin typeface="Montserrat SemiBold"/>
                <a:ea typeface="Montserrat SemiBold"/>
                <a:cs typeface="Montserrat SemiBold"/>
                <a:sym typeface="Montserrat SemiBold"/>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1pPr>
            <a:lvl2pPr lvl="1">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2pPr>
            <a:lvl3pPr lvl="2">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3pPr>
            <a:lvl4pPr lvl="3">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4pPr>
            <a:lvl5pPr lvl="4">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5pPr>
            <a:lvl6pPr lvl="5">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6pPr>
            <a:lvl7pPr lvl="6">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7pPr>
            <a:lvl8pPr lvl="7">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8pPr>
            <a:lvl9pPr lvl="8">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9pPr>
          </a:lstStyle>
          <a:p>
            <a:endParaRPr/>
          </a:p>
        </p:txBody>
      </p:sp>
      <p:sp>
        <p:nvSpPr>
          <p:cNvPr id="20" name="Google Shape;20;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Clr>
                <a:schemeClr val="lt1"/>
              </a:buClr>
              <a:buSzPts val="1800"/>
              <a:buFont typeface="Montserrat"/>
              <a:buChar char="●"/>
              <a:defRPr>
                <a:solidFill>
                  <a:schemeClr val="lt1"/>
                </a:solidFill>
                <a:latin typeface="Montserrat"/>
                <a:ea typeface="Montserrat"/>
                <a:cs typeface="Montserrat"/>
                <a:sym typeface="Montserrat"/>
              </a:defRPr>
            </a:lvl1pPr>
            <a:lvl2pPr marL="914400" lvl="1" indent="-317500">
              <a:spcBef>
                <a:spcPts val="0"/>
              </a:spcBef>
              <a:spcAft>
                <a:spcPts val="0"/>
              </a:spcAft>
              <a:buClr>
                <a:schemeClr val="lt1"/>
              </a:buClr>
              <a:buSzPts val="1400"/>
              <a:buFont typeface="Montserrat"/>
              <a:buChar char="○"/>
              <a:defRPr>
                <a:solidFill>
                  <a:schemeClr val="lt1"/>
                </a:solidFill>
                <a:latin typeface="Montserrat"/>
                <a:ea typeface="Montserrat"/>
                <a:cs typeface="Montserrat"/>
                <a:sym typeface="Montserrat"/>
              </a:defRPr>
            </a:lvl2pPr>
            <a:lvl3pPr marL="1371600" lvl="2" indent="-317500">
              <a:spcBef>
                <a:spcPts val="0"/>
              </a:spcBef>
              <a:spcAft>
                <a:spcPts val="0"/>
              </a:spcAft>
              <a:buClr>
                <a:schemeClr val="lt1"/>
              </a:buClr>
              <a:buSzPts val="1400"/>
              <a:buFont typeface="Montserrat"/>
              <a:buChar char="■"/>
              <a:defRPr>
                <a:solidFill>
                  <a:schemeClr val="lt1"/>
                </a:solidFill>
                <a:latin typeface="Montserrat"/>
                <a:ea typeface="Montserrat"/>
                <a:cs typeface="Montserrat"/>
                <a:sym typeface="Montserrat"/>
              </a:defRPr>
            </a:lvl3pPr>
            <a:lvl4pPr marL="1828800" lvl="3" indent="-317500">
              <a:spcBef>
                <a:spcPts val="0"/>
              </a:spcBef>
              <a:spcAft>
                <a:spcPts val="0"/>
              </a:spcAft>
              <a:buClr>
                <a:schemeClr val="lt1"/>
              </a:buClr>
              <a:buSzPts val="1400"/>
              <a:buFont typeface="Montserrat"/>
              <a:buChar char="●"/>
              <a:defRPr>
                <a:solidFill>
                  <a:schemeClr val="lt1"/>
                </a:solidFill>
                <a:latin typeface="Montserrat"/>
                <a:ea typeface="Montserrat"/>
                <a:cs typeface="Montserrat"/>
                <a:sym typeface="Montserrat"/>
              </a:defRPr>
            </a:lvl4pPr>
            <a:lvl5pPr marL="2286000" lvl="4" indent="-317500">
              <a:spcBef>
                <a:spcPts val="0"/>
              </a:spcBef>
              <a:spcAft>
                <a:spcPts val="0"/>
              </a:spcAft>
              <a:buClr>
                <a:schemeClr val="lt1"/>
              </a:buClr>
              <a:buSzPts val="1400"/>
              <a:buFont typeface="Montserrat"/>
              <a:buChar char="○"/>
              <a:defRPr>
                <a:solidFill>
                  <a:schemeClr val="lt1"/>
                </a:solidFill>
                <a:latin typeface="Montserrat"/>
                <a:ea typeface="Montserrat"/>
                <a:cs typeface="Montserrat"/>
                <a:sym typeface="Montserrat"/>
              </a:defRPr>
            </a:lvl5pPr>
            <a:lvl6pPr marL="2743200" lvl="5" indent="-317500">
              <a:spcBef>
                <a:spcPts val="0"/>
              </a:spcBef>
              <a:spcAft>
                <a:spcPts val="0"/>
              </a:spcAft>
              <a:buClr>
                <a:schemeClr val="lt1"/>
              </a:buClr>
              <a:buSzPts val="1400"/>
              <a:buFont typeface="Montserrat"/>
              <a:buChar char="■"/>
              <a:defRPr>
                <a:solidFill>
                  <a:schemeClr val="lt1"/>
                </a:solidFill>
                <a:latin typeface="Montserrat"/>
                <a:ea typeface="Montserrat"/>
                <a:cs typeface="Montserrat"/>
                <a:sym typeface="Montserrat"/>
              </a:defRPr>
            </a:lvl6pPr>
            <a:lvl7pPr marL="3200400" lvl="6" indent="-317500">
              <a:spcBef>
                <a:spcPts val="0"/>
              </a:spcBef>
              <a:spcAft>
                <a:spcPts val="0"/>
              </a:spcAft>
              <a:buClr>
                <a:schemeClr val="lt1"/>
              </a:buClr>
              <a:buSzPts val="1400"/>
              <a:buFont typeface="Montserrat"/>
              <a:buChar char="●"/>
              <a:defRPr>
                <a:solidFill>
                  <a:schemeClr val="lt1"/>
                </a:solidFill>
                <a:latin typeface="Montserrat"/>
                <a:ea typeface="Montserrat"/>
                <a:cs typeface="Montserrat"/>
                <a:sym typeface="Montserrat"/>
              </a:defRPr>
            </a:lvl7pPr>
            <a:lvl8pPr marL="3657600" lvl="7" indent="-317500">
              <a:spcBef>
                <a:spcPts val="0"/>
              </a:spcBef>
              <a:spcAft>
                <a:spcPts val="0"/>
              </a:spcAft>
              <a:buClr>
                <a:schemeClr val="lt1"/>
              </a:buClr>
              <a:buSzPts val="1400"/>
              <a:buFont typeface="Montserrat"/>
              <a:buChar char="○"/>
              <a:defRPr>
                <a:solidFill>
                  <a:schemeClr val="lt1"/>
                </a:solidFill>
                <a:latin typeface="Montserrat"/>
                <a:ea typeface="Montserrat"/>
                <a:cs typeface="Montserrat"/>
                <a:sym typeface="Montserrat"/>
              </a:defRPr>
            </a:lvl8pPr>
            <a:lvl9pPr marL="4114800" lvl="8" indent="-317500">
              <a:spcBef>
                <a:spcPts val="0"/>
              </a:spcBef>
              <a:spcAft>
                <a:spcPts val="0"/>
              </a:spcAft>
              <a:buClr>
                <a:schemeClr val="lt1"/>
              </a:buClr>
              <a:buSzPts val="1400"/>
              <a:buFont typeface="Montserrat"/>
              <a:buChar char="■"/>
              <a:defRPr>
                <a:solidFill>
                  <a:schemeClr val="lt1"/>
                </a:solidFill>
                <a:latin typeface="Montserrat"/>
                <a:ea typeface="Montserrat"/>
                <a:cs typeface="Montserrat"/>
                <a:sym typeface="Montserrat"/>
              </a:defRPr>
            </a:lvl9pPr>
          </a:lstStyle>
          <a:p>
            <a:endParaRPr/>
          </a:p>
        </p:txBody>
      </p:sp>
      <p:sp>
        <p:nvSpPr>
          <p:cNvPr id="21" name="Google Shape;21;p4"/>
          <p:cNvSpPr txBox="1">
            <a:spLocks noGrp="1"/>
          </p:cNvSpPr>
          <p:nvPr>
            <p:ph type="sldNum" idx="12"/>
          </p:nvPr>
        </p:nvSpPr>
        <p:spPr>
          <a:xfrm>
            <a:off x="8442908" y="4673692"/>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22" name="Google Shape;22;p4"/>
          <p:cNvPicPr preferRelativeResize="0"/>
          <p:nvPr/>
        </p:nvPicPr>
        <p:blipFill rotWithShape="1">
          <a:blip r:embed="rId2">
            <a:alphaModFix amt="70000"/>
          </a:blip>
          <a:srcRect l="3652" r="3652"/>
          <a:stretch/>
        </p:blipFill>
        <p:spPr>
          <a:xfrm>
            <a:off x="354959" y="4673700"/>
            <a:ext cx="1465119" cy="3936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ustom Layout 1">
  <p:cSld name="CUSTOM">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25" name="Google Shape;25;p5"/>
          <p:cNvSpPr txBox="1">
            <a:spLocks noGrp="1"/>
          </p:cNvSpPr>
          <p:nvPr>
            <p:ph type="sldNum" idx="12"/>
          </p:nvPr>
        </p:nvSpPr>
        <p:spPr>
          <a:xfrm>
            <a:off x="8442909" y="467370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26" name="Google Shape;26;p5"/>
          <p:cNvPicPr preferRelativeResize="0"/>
          <p:nvPr/>
        </p:nvPicPr>
        <p:blipFill rotWithShape="1">
          <a:blip r:embed="rId2">
            <a:alphaModFix amt="70000"/>
          </a:blip>
          <a:srcRect l="3652" r="3652"/>
          <a:stretch/>
        </p:blipFill>
        <p:spPr>
          <a:xfrm>
            <a:off x="354959" y="4673700"/>
            <a:ext cx="1465119" cy="3936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1pPr>
            <a:lvl2pPr lvl="1">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2pPr>
            <a:lvl3pPr lvl="2">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3pPr>
            <a:lvl4pPr lvl="3">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4pPr>
            <a:lvl5pPr lvl="4">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5pPr>
            <a:lvl6pPr lvl="5">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6pPr>
            <a:lvl7pPr lvl="6">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7pPr>
            <a:lvl8pPr lvl="7">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8pPr>
            <a:lvl9pPr lvl="8">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9pPr>
          </a:lstStyle>
          <a:p>
            <a:endParaRPr/>
          </a:p>
        </p:txBody>
      </p:sp>
      <p:sp>
        <p:nvSpPr>
          <p:cNvPr id="29" name="Google Shape;29;p6"/>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Clr>
                <a:schemeClr val="lt1"/>
              </a:buClr>
              <a:buSzPts val="1400"/>
              <a:buFont typeface="Montserrat"/>
              <a:buChar char="●"/>
              <a:defRPr sz="1400">
                <a:solidFill>
                  <a:schemeClr val="lt1"/>
                </a:solidFill>
                <a:latin typeface="Montserrat"/>
                <a:ea typeface="Montserrat"/>
                <a:cs typeface="Montserrat"/>
                <a:sym typeface="Montserrat"/>
              </a:defRPr>
            </a:lvl1pPr>
            <a:lvl2pPr marL="914400" lvl="1" indent="-304800">
              <a:spcBef>
                <a:spcPts val="0"/>
              </a:spcBef>
              <a:spcAft>
                <a:spcPts val="0"/>
              </a:spcAft>
              <a:buClr>
                <a:schemeClr val="lt1"/>
              </a:buClr>
              <a:buSzPts val="1200"/>
              <a:buFont typeface="Montserrat"/>
              <a:buChar char="○"/>
              <a:defRPr sz="1200">
                <a:solidFill>
                  <a:schemeClr val="lt1"/>
                </a:solidFill>
                <a:latin typeface="Montserrat"/>
                <a:ea typeface="Montserrat"/>
                <a:cs typeface="Montserrat"/>
                <a:sym typeface="Montserrat"/>
              </a:defRPr>
            </a:lvl2pPr>
            <a:lvl3pPr marL="1371600" lvl="2" indent="-304800">
              <a:spcBef>
                <a:spcPts val="0"/>
              </a:spcBef>
              <a:spcAft>
                <a:spcPts val="0"/>
              </a:spcAft>
              <a:buClr>
                <a:schemeClr val="lt1"/>
              </a:buClr>
              <a:buSzPts val="1200"/>
              <a:buFont typeface="Montserrat"/>
              <a:buChar char="■"/>
              <a:defRPr sz="1200">
                <a:solidFill>
                  <a:schemeClr val="lt1"/>
                </a:solidFill>
                <a:latin typeface="Montserrat"/>
                <a:ea typeface="Montserrat"/>
                <a:cs typeface="Montserrat"/>
                <a:sym typeface="Montserrat"/>
              </a:defRPr>
            </a:lvl3pPr>
            <a:lvl4pPr marL="1828800" lvl="3" indent="-304800">
              <a:spcBef>
                <a:spcPts val="0"/>
              </a:spcBef>
              <a:spcAft>
                <a:spcPts val="0"/>
              </a:spcAft>
              <a:buClr>
                <a:schemeClr val="lt1"/>
              </a:buClr>
              <a:buSzPts val="1200"/>
              <a:buFont typeface="Montserrat"/>
              <a:buChar char="●"/>
              <a:defRPr sz="1200">
                <a:solidFill>
                  <a:schemeClr val="lt1"/>
                </a:solidFill>
                <a:latin typeface="Montserrat"/>
                <a:ea typeface="Montserrat"/>
                <a:cs typeface="Montserrat"/>
                <a:sym typeface="Montserrat"/>
              </a:defRPr>
            </a:lvl4pPr>
            <a:lvl5pPr marL="2286000" lvl="4" indent="-304800">
              <a:spcBef>
                <a:spcPts val="0"/>
              </a:spcBef>
              <a:spcAft>
                <a:spcPts val="0"/>
              </a:spcAft>
              <a:buClr>
                <a:schemeClr val="lt1"/>
              </a:buClr>
              <a:buSzPts val="1200"/>
              <a:buFont typeface="Montserrat"/>
              <a:buChar char="○"/>
              <a:defRPr sz="1200">
                <a:solidFill>
                  <a:schemeClr val="lt1"/>
                </a:solidFill>
                <a:latin typeface="Montserrat"/>
                <a:ea typeface="Montserrat"/>
                <a:cs typeface="Montserrat"/>
                <a:sym typeface="Montserrat"/>
              </a:defRPr>
            </a:lvl5pPr>
            <a:lvl6pPr marL="2743200" lvl="5" indent="-304800">
              <a:spcBef>
                <a:spcPts val="0"/>
              </a:spcBef>
              <a:spcAft>
                <a:spcPts val="0"/>
              </a:spcAft>
              <a:buClr>
                <a:schemeClr val="lt1"/>
              </a:buClr>
              <a:buSzPts val="1200"/>
              <a:buFont typeface="Montserrat"/>
              <a:buChar char="■"/>
              <a:defRPr sz="1200">
                <a:solidFill>
                  <a:schemeClr val="lt1"/>
                </a:solidFill>
                <a:latin typeface="Montserrat"/>
                <a:ea typeface="Montserrat"/>
                <a:cs typeface="Montserrat"/>
                <a:sym typeface="Montserrat"/>
              </a:defRPr>
            </a:lvl6pPr>
            <a:lvl7pPr marL="3200400" lvl="6" indent="-304800">
              <a:spcBef>
                <a:spcPts val="0"/>
              </a:spcBef>
              <a:spcAft>
                <a:spcPts val="0"/>
              </a:spcAft>
              <a:buClr>
                <a:schemeClr val="lt1"/>
              </a:buClr>
              <a:buSzPts val="1200"/>
              <a:buFont typeface="Montserrat"/>
              <a:buChar char="●"/>
              <a:defRPr sz="1200">
                <a:solidFill>
                  <a:schemeClr val="lt1"/>
                </a:solidFill>
                <a:latin typeface="Montserrat"/>
                <a:ea typeface="Montserrat"/>
                <a:cs typeface="Montserrat"/>
                <a:sym typeface="Montserrat"/>
              </a:defRPr>
            </a:lvl7pPr>
            <a:lvl8pPr marL="3657600" lvl="7" indent="-304800">
              <a:spcBef>
                <a:spcPts val="0"/>
              </a:spcBef>
              <a:spcAft>
                <a:spcPts val="0"/>
              </a:spcAft>
              <a:buClr>
                <a:schemeClr val="lt1"/>
              </a:buClr>
              <a:buSzPts val="1200"/>
              <a:buFont typeface="Montserrat"/>
              <a:buChar char="○"/>
              <a:defRPr sz="1200">
                <a:solidFill>
                  <a:schemeClr val="lt1"/>
                </a:solidFill>
                <a:latin typeface="Montserrat"/>
                <a:ea typeface="Montserrat"/>
                <a:cs typeface="Montserrat"/>
                <a:sym typeface="Montserrat"/>
              </a:defRPr>
            </a:lvl8pPr>
            <a:lvl9pPr marL="4114800" lvl="8" indent="-304800">
              <a:spcBef>
                <a:spcPts val="0"/>
              </a:spcBef>
              <a:spcAft>
                <a:spcPts val="0"/>
              </a:spcAft>
              <a:buClr>
                <a:schemeClr val="lt1"/>
              </a:buClr>
              <a:buSzPts val="1200"/>
              <a:buFont typeface="Montserrat"/>
              <a:buChar char="■"/>
              <a:defRPr sz="1200">
                <a:solidFill>
                  <a:schemeClr val="lt1"/>
                </a:solidFill>
                <a:latin typeface="Montserrat"/>
                <a:ea typeface="Montserrat"/>
                <a:cs typeface="Montserrat"/>
                <a:sym typeface="Montserrat"/>
              </a:defRPr>
            </a:lvl9pPr>
          </a:lstStyle>
          <a:p>
            <a:endParaRPr/>
          </a:p>
        </p:txBody>
      </p:sp>
      <p:sp>
        <p:nvSpPr>
          <p:cNvPr id="30" name="Google Shape;30;p6"/>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Clr>
                <a:schemeClr val="lt1"/>
              </a:buClr>
              <a:buSzPts val="1400"/>
              <a:buFont typeface="Montserrat"/>
              <a:buChar char="●"/>
              <a:defRPr sz="1400">
                <a:solidFill>
                  <a:schemeClr val="lt1"/>
                </a:solidFill>
                <a:latin typeface="Montserrat"/>
                <a:ea typeface="Montserrat"/>
                <a:cs typeface="Montserrat"/>
                <a:sym typeface="Montserrat"/>
              </a:defRPr>
            </a:lvl1pPr>
            <a:lvl2pPr marL="914400" lvl="1" indent="-304800">
              <a:spcBef>
                <a:spcPts val="0"/>
              </a:spcBef>
              <a:spcAft>
                <a:spcPts val="0"/>
              </a:spcAft>
              <a:buClr>
                <a:schemeClr val="lt1"/>
              </a:buClr>
              <a:buSzPts val="1200"/>
              <a:buFont typeface="Montserrat"/>
              <a:buChar char="○"/>
              <a:defRPr sz="1200">
                <a:solidFill>
                  <a:schemeClr val="lt1"/>
                </a:solidFill>
                <a:latin typeface="Montserrat"/>
                <a:ea typeface="Montserrat"/>
                <a:cs typeface="Montserrat"/>
                <a:sym typeface="Montserrat"/>
              </a:defRPr>
            </a:lvl2pPr>
            <a:lvl3pPr marL="1371600" lvl="2" indent="-304800">
              <a:spcBef>
                <a:spcPts val="0"/>
              </a:spcBef>
              <a:spcAft>
                <a:spcPts val="0"/>
              </a:spcAft>
              <a:buClr>
                <a:schemeClr val="lt1"/>
              </a:buClr>
              <a:buSzPts val="1200"/>
              <a:buFont typeface="Montserrat"/>
              <a:buChar char="■"/>
              <a:defRPr sz="1200">
                <a:solidFill>
                  <a:schemeClr val="lt1"/>
                </a:solidFill>
                <a:latin typeface="Montserrat"/>
                <a:ea typeface="Montserrat"/>
                <a:cs typeface="Montserrat"/>
                <a:sym typeface="Montserrat"/>
              </a:defRPr>
            </a:lvl3pPr>
            <a:lvl4pPr marL="1828800" lvl="3" indent="-304800">
              <a:spcBef>
                <a:spcPts val="0"/>
              </a:spcBef>
              <a:spcAft>
                <a:spcPts val="0"/>
              </a:spcAft>
              <a:buClr>
                <a:schemeClr val="lt1"/>
              </a:buClr>
              <a:buSzPts val="1200"/>
              <a:buFont typeface="Montserrat"/>
              <a:buChar char="●"/>
              <a:defRPr sz="1200">
                <a:solidFill>
                  <a:schemeClr val="lt1"/>
                </a:solidFill>
                <a:latin typeface="Montserrat"/>
                <a:ea typeface="Montserrat"/>
                <a:cs typeface="Montserrat"/>
                <a:sym typeface="Montserrat"/>
              </a:defRPr>
            </a:lvl4pPr>
            <a:lvl5pPr marL="2286000" lvl="4" indent="-304800">
              <a:spcBef>
                <a:spcPts val="0"/>
              </a:spcBef>
              <a:spcAft>
                <a:spcPts val="0"/>
              </a:spcAft>
              <a:buClr>
                <a:schemeClr val="lt1"/>
              </a:buClr>
              <a:buSzPts val="1200"/>
              <a:buFont typeface="Montserrat"/>
              <a:buChar char="○"/>
              <a:defRPr sz="1200">
                <a:solidFill>
                  <a:schemeClr val="lt1"/>
                </a:solidFill>
                <a:latin typeface="Montserrat"/>
                <a:ea typeface="Montserrat"/>
                <a:cs typeface="Montserrat"/>
                <a:sym typeface="Montserrat"/>
              </a:defRPr>
            </a:lvl5pPr>
            <a:lvl6pPr marL="2743200" lvl="5" indent="-304800">
              <a:spcBef>
                <a:spcPts val="0"/>
              </a:spcBef>
              <a:spcAft>
                <a:spcPts val="0"/>
              </a:spcAft>
              <a:buClr>
                <a:schemeClr val="lt1"/>
              </a:buClr>
              <a:buSzPts val="1200"/>
              <a:buFont typeface="Montserrat"/>
              <a:buChar char="■"/>
              <a:defRPr sz="1200">
                <a:solidFill>
                  <a:schemeClr val="lt1"/>
                </a:solidFill>
                <a:latin typeface="Montserrat"/>
                <a:ea typeface="Montserrat"/>
                <a:cs typeface="Montserrat"/>
                <a:sym typeface="Montserrat"/>
              </a:defRPr>
            </a:lvl6pPr>
            <a:lvl7pPr marL="3200400" lvl="6" indent="-304800">
              <a:spcBef>
                <a:spcPts val="0"/>
              </a:spcBef>
              <a:spcAft>
                <a:spcPts val="0"/>
              </a:spcAft>
              <a:buClr>
                <a:schemeClr val="lt1"/>
              </a:buClr>
              <a:buSzPts val="1200"/>
              <a:buFont typeface="Montserrat"/>
              <a:buChar char="●"/>
              <a:defRPr sz="1200">
                <a:solidFill>
                  <a:schemeClr val="lt1"/>
                </a:solidFill>
                <a:latin typeface="Montserrat"/>
                <a:ea typeface="Montserrat"/>
                <a:cs typeface="Montserrat"/>
                <a:sym typeface="Montserrat"/>
              </a:defRPr>
            </a:lvl7pPr>
            <a:lvl8pPr marL="3657600" lvl="7" indent="-304800">
              <a:spcBef>
                <a:spcPts val="0"/>
              </a:spcBef>
              <a:spcAft>
                <a:spcPts val="0"/>
              </a:spcAft>
              <a:buClr>
                <a:schemeClr val="lt1"/>
              </a:buClr>
              <a:buSzPts val="1200"/>
              <a:buFont typeface="Montserrat"/>
              <a:buChar char="○"/>
              <a:defRPr sz="1200">
                <a:solidFill>
                  <a:schemeClr val="lt1"/>
                </a:solidFill>
                <a:latin typeface="Montserrat"/>
                <a:ea typeface="Montserrat"/>
                <a:cs typeface="Montserrat"/>
                <a:sym typeface="Montserrat"/>
              </a:defRPr>
            </a:lvl8pPr>
            <a:lvl9pPr marL="4114800" lvl="8" indent="-304800">
              <a:spcBef>
                <a:spcPts val="0"/>
              </a:spcBef>
              <a:spcAft>
                <a:spcPts val="0"/>
              </a:spcAft>
              <a:buClr>
                <a:schemeClr val="lt1"/>
              </a:buClr>
              <a:buSzPts val="1200"/>
              <a:buFont typeface="Montserrat"/>
              <a:buChar char="■"/>
              <a:defRPr sz="1200">
                <a:solidFill>
                  <a:schemeClr val="lt1"/>
                </a:solidFill>
                <a:latin typeface="Montserrat"/>
                <a:ea typeface="Montserrat"/>
                <a:cs typeface="Montserrat"/>
                <a:sym typeface="Montserrat"/>
              </a:defRPr>
            </a:lvl9pPr>
          </a:lstStyle>
          <a:p>
            <a:endParaRPr/>
          </a:p>
        </p:txBody>
      </p:sp>
      <p:sp>
        <p:nvSpPr>
          <p:cNvPr id="31" name="Google Shape;31;p6"/>
          <p:cNvSpPr txBox="1">
            <a:spLocks noGrp="1"/>
          </p:cNvSpPr>
          <p:nvPr>
            <p:ph type="sldNum" idx="12"/>
          </p:nvPr>
        </p:nvSpPr>
        <p:spPr>
          <a:xfrm>
            <a:off x="8442908" y="4673692"/>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32" name="Google Shape;32;p6"/>
          <p:cNvPicPr preferRelativeResize="0"/>
          <p:nvPr/>
        </p:nvPicPr>
        <p:blipFill rotWithShape="1">
          <a:blip r:embed="rId2">
            <a:alphaModFix amt="70000"/>
          </a:blip>
          <a:srcRect l="3652" r="3652"/>
          <a:stretch/>
        </p:blipFill>
        <p:spPr>
          <a:xfrm>
            <a:off x="354959" y="4673700"/>
            <a:ext cx="1465119" cy="3936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3"/>
        <p:cNvGrpSpPr/>
        <p:nvPr/>
      </p:nvGrpSpPr>
      <p:grpSpPr>
        <a:xfrm>
          <a:off x="0" y="0"/>
          <a:ext cx="0" cy="0"/>
          <a:chOff x="0" y="0"/>
          <a:chExt cx="0" cy="0"/>
        </a:xfrm>
      </p:grpSpPr>
      <p:sp>
        <p:nvSpPr>
          <p:cNvPr id="34" name="Google Shape;34;p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1pPr>
            <a:lvl2pPr lvl="1">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2pPr>
            <a:lvl3pPr lvl="2">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3pPr>
            <a:lvl4pPr lvl="3">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4pPr>
            <a:lvl5pPr lvl="4">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5pPr>
            <a:lvl6pPr lvl="5">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6pPr>
            <a:lvl7pPr lvl="6">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7pPr>
            <a:lvl8pPr lvl="7">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8pPr>
            <a:lvl9pPr lvl="8">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9pPr>
          </a:lstStyle>
          <a:p>
            <a:endParaRPr/>
          </a:p>
        </p:txBody>
      </p:sp>
      <p:sp>
        <p:nvSpPr>
          <p:cNvPr id="35" name="Google Shape;35;p7"/>
          <p:cNvSpPr txBox="1">
            <a:spLocks noGrp="1"/>
          </p:cNvSpPr>
          <p:nvPr>
            <p:ph type="sldNum" idx="12"/>
          </p:nvPr>
        </p:nvSpPr>
        <p:spPr>
          <a:xfrm>
            <a:off x="8442908" y="4673692"/>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36" name="Google Shape;36;p7"/>
          <p:cNvPicPr preferRelativeResize="0"/>
          <p:nvPr/>
        </p:nvPicPr>
        <p:blipFill rotWithShape="1">
          <a:blip r:embed="rId2">
            <a:alphaModFix amt="70000"/>
          </a:blip>
          <a:srcRect l="3652" r="3652"/>
          <a:stretch/>
        </p:blipFill>
        <p:spPr>
          <a:xfrm>
            <a:off x="354959" y="4673700"/>
            <a:ext cx="1465119" cy="3936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7"/>
        <p:cNvGrpSpPr/>
        <p:nvPr/>
      </p:nvGrpSpPr>
      <p:grpSpPr>
        <a:xfrm>
          <a:off x="0" y="0"/>
          <a:ext cx="0" cy="0"/>
          <a:chOff x="0" y="0"/>
          <a:chExt cx="0" cy="0"/>
        </a:xfrm>
      </p:grpSpPr>
      <p:sp>
        <p:nvSpPr>
          <p:cNvPr id="38" name="Google Shape;38;p8"/>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8"/>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Clr>
                <a:srgbClr val="00C8F8"/>
              </a:buClr>
              <a:buSzPts val="3200"/>
              <a:buFont typeface="Montserrat SemiBold"/>
              <a:buNone/>
              <a:defRPr sz="3200">
                <a:solidFill>
                  <a:srgbClr val="00C8F8"/>
                </a:solidFill>
                <a:latin typeface="Montserrat SemiBold"/>
                <a:ea typeface="Montserrat SemiBold"/>
                <a:cs typeface="Montserrat SemiBold"/>
                <a:sym typeface="Montserrat SemiBold"/>
              </a:defRPr>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0" name="Google Shape;40;p8"/>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lt1"/>
              </a:buClr>
              <a:buSzPts val="1800"/>
              <a:buFont typeface="Montserrat"/>
              <a:buNone/>
              <a:defRPr>
                <a:solidFill>
                  <a:schemeClr val="lt1"/>
                </a:solidFill>
                <a:latin typeface="Montserrat"/>
                <a:ea typeface="Montserrat"/>
                <a:cs typeface="Montserrat"/>
                <a:sym typeface="Montserrat"/>
              </a:defRPr>
            </a:lvl1pPr>
            <a:lvl2pPr lvl="1" algn="ctr">
              <a:lnSpc>
                <a:spcPct val="100000"/>
              </a:lnSpc>
              <a:spcBef>
                <a:spcPts val="0"/>
              </a:spcBef>
              <a:spcAft>
                <a:spcPts val="0"/>
              </a:spcAft>
              <a:buClr>
                <a:schemeClr val="lt1"/>
              </a:buClr>
              <a:buSzPts val="1800"/>
              <a:buFont typeface="Montserrat"/>
              <a:buNone/>
              <a:defRPr sz="1800">
                <a:solidFill>
                  <a:schemeClr val="lt1"/>
                </a:solidFill>
                <a:latin typeface="Montserrat"/>
                <a:ea typeface="Montserrat"/>
                <a:cs typeface="Montserrat"/>
                <a:sym typeface="Montserrat"/>
              </a:defRPr>
            </a:lvl2pPr>
            <a:lvl3pPr lvl="2" algn="ctr">
              <a:lnSpc>
                <a:spcPct val="100000"/>
              </a:lnSpc>
              <a:spcBef>
                <a:spcPts val="0"/>
              </a:spcBef>
              <a:spcAft>
                <a:spcPts val="0"/>
              </a:spcAft>
              <a:buClr>
                <a:schemeClr val="lt1"/>
              </a:buClr>
              <a:buSzPts val="1800"/>
              <a:buFont typeface="Montserrat"/>
              <a:buNone/>
              <a:defRPr sz="1800">
                <a:solidFill>
                  <a:schemeClr val="lt1"/>
                </a:solidFill>
                <a:latin typeface="Montserrat"/>
                <a:ea typeface="Montserrat"/>
                <a:cs typeface="Montserrat"/>
                <a:sym typeface="Montserrat"/>
              </a:defRPr>
            </a:lvl3pPr>
            <a:lvl4pPr lvl="3" algn="ctr">
              <a:lnSpc>
                <a:spcPct val="100000"/>
              </a:lnSpc>
              <a:spcBef>
                <a:spcPts val="0"/>
              </a:spcBef>
              <a:spcAft>
                <a:spcPts val="0"/>
              </a:spcAft>
              <a:buClr>
                <a:schemeClr val="lt1"/>
              </a:buClr>
              <a:buSzPts val="1800"/>
              <a:buFont typeface="Montserrat"/>
              <a:buNone/>
              <a:defRPr sz="1800">
                <a:solidFill>
                  <a:schemeClr val="lt1"/>
                </a:solidFill>
                <a:latin typeface="Montserrat"/>
                <a:ea typeface="Montserrat"/>
                <a:cs typeface="Montserrat"/>
                <a:sym typeface="Montserrat"/>
              </a:defRPr>
            </a:lvl4pPr>
            <a:lvl5pPr lvl="4" algn="ctr">
              <a:lnSpc>
                <a:spcPct val="100000"/>
              </a:lnSpc>
              <a:spcBef>
                <a:spcPts val="0"/>
              </a:spcBef>
              <a:spcAft>
                <a:spcPts val="0"/>
              </a:spcAft>
              <a:buClr>
                <a:schemeClr val="lt1"/>
              </a:buClr>
              <a:buSzPts val="1800"/>
              <a:buFont typeface="Montserrat"/>
              <a:buNone/>
              <a:defRPr sz="1800">
                <a:solidFill>
                  <a:schemeClr val="lt1"/>
                </a:solidFill>
                <a:latin typeface="Montserrat"/>
                <a:ea typeface="Montserrat"/>
                <a:cs typeface="Montserrat"/>
                <a:sym typeface="Montserrat"/>
              </a:defRPr>
            </a:lvl5pPr>
            <a:lvl6pPr lvl="5" algn="ctr">
              <a:lnSpc>
                <a:spcPct val="100000"/>
              </a:lnSpc>
              <a:spcBef>
                <a:spcPts val="0"/>
              </a:spcBef>
              <a:spcAft>
                <a:spcPts val="0"/>
              </a:spcAft>
              <a:buClr>
                <a:schemeClr val="lt1"/>
              </a:buClr>
              <a:buSzPts val="1800"/>
              <a:buFont typeface="Montserrat"/>
              <a:buNone/>
              <a:defRPr sz="1800">
                <a:solidFill>
                  <a:schemeClr val="lt1"/>
                </a:solidFill>
                <a:latin typeface="Montserrat"/>
                <a:ea typeface="Montserrat"/>
                <a:cs typeface="Montserrat"/>
                <a:sym typeface="Montserrat"/>
              </a:defRPr>
            </a:lvl6pPr>
            <a:lvl7pPr lvl="6" algn="ctr">
              <a:lnSpc>
                <a:spcPct val="100000"/>
              </a:lnSpc>
              <a:spcBef>
                <a:spcPts val="0"/>
              </a:spcBef>
              <a:spcAft>
                <a:spcPts val="0"/>
              </a:spcAft>
              <a:buClr>
                <a:schemeClr val="lt1"/>
              </a:buClr>
              <a:buSzPts val="1800"/>
              <a:buFont typeface="Montserrat"/>
              <a:buNone/>
              <a:defRPr sz="1800">
                <a:solidFill>
                  <a:schemeClr val="lt1"/>
                </a:solidFill>
                <a:latin typeface="Montserrat"/>
                <a:ea typeface="Montserrat"/>
                <a:cs typeface="Montserrat"/>
                <a:sym typeface="Montserrat"/>
              </a:defRPr>
            </a:lvl7pPr>
            <a:lvl8pPr lvl="7" algn="ctr">
              <a:lnSpc>
                <a:spcPct val="100000"/>
              </a:lnSpc>
              <a:spcBef>
                <a:spcPts val="0"/>
              </a:spcBef>
              <a:spcAft>
                <a:spcPts val="0"/>
              </a:spcAft>
              <a:buClr>
                <a:schemeClr val="lt1"/>
              </a:buClr>
              <a:buSzPts val="1800"/>
              <a:buFont typeface="Montserrat"/>
              <a:buNone/>
              <a:defRPr sz="1800">
                <a:solidFill>
                  <a:schemeClr val="lt1"/>
                </a:solidFill>
                <a:latin typeface="Montserrat"/>
                <a:ea typeface="Montserrat"/>
                <a:cs typeface="Montserrat"/>
                <a:sym typeface="Montserrat"/>
              </a:defRPr>
            </a:lvl8pPr>
            <a:lvl9pPr lvl="8" algn="ctr">
              <a:lnSpc>
                <a:spcPct val="100000"/>
              </a:lnSpc>
              <a:spcBef>
                <a:spcPts val="0"/>
              </a:spcBef>
              <a:spcAft>
                <a:spcPts val="0"/>
              </a:spcAft>
              <a:buClr>
                <a:schemeClr val="lt1"/>
              </a:buClr>
              <a:buSzPts val="1800"/>
              <a:buFont typeface="Montserrat"/>
              <a:buNone/>
              <a:defRPr sz="1800">
                <a:solidFill>
                  <a:schemeClr val="lt1"/>
                </a:solidFill>
                <a:latin typeface="Montserrat"/>
                <a:ea typeface="Montserrat"/>
                <a:cs typeface="Montserrat"/>
                <a:sym typeface="Montserrat"/>
              </a:defRPr>
            </a:lvl9pPr>
          </a:lstStyle>
          <a:p>
            <a:endParaRPr/>
          </a:p>
        </p:txBody>
      </p:sp>
      <p:sp>
        <p:nvSpPr>
          <p:cNvPr id="41" name="Google Shape;41;p8"/>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rgbClr val="150048"/>
              </a:buClr>
              <a:buSzPts val="1800"/>
              <a:buFont typeface="Montserrat"/>
              <a:buChar char="●"/>
              <a:defRPr>
                <a:solidFill>
                  <a:srgbClr val="150048"/>
                </a:solidFill>
                <a:latin typeface="Montserrat"/>
                <a:ea typeface="Montserrat"/>
                <a:cs typeface="Montserrat"/>
                <a:sym typeface="Montserrat"/>
              </a:defRPr>
            </a:lvl1pPr>
            <a:lvl2pPr marL="914400" lvl="1" indent="-317500">
              <a:spcBef>
                <a:spcPts val="0"/>
              </a:spcBef>
              <a:spcAft>
                <a:spcPts val="0"/>
              </a:spcAft>
              <a:buClr>
                <a:srgbClr val="150048"/>
              </a:buClr>
              <a:buSzPts val="1400"/>
              <a:buFont typeface="Montserrat"/>
              <a:buChar char="○"/>
              <a:defRPr>
                <a:solidFill>
                  <a:srgbClr val="150048"/>
                </a:solidFill>
                <a:latin typeface="Montserrat"/>
                <a:ea typeface="Montserrat"/>
                <a:cs typeface="Montserrat"/>
                <a:sym typeface="Montserrat"/>
              </a:defRPr>
            </a:lvl2pPr>
            <a:lvl3pPr marL="1371600" lvl="2" indent="-317500">
              <a:spcBef>
                <a:spcPts val="0"/>
              </a:spcBef>
              <a:spcAft>
                <a:spcPts val="0"/>
              </a:spcAft>
              <a:buClr>
                <a:srgbClr val="150048"/>
              </a:buClr>
              <a:buSzPts val="1400"/>
              <a:buFont typeface="Montserrat"/>
              <a:buChar char="■"/>
              <a:defRPr>
                <a:solidFill>
                  <a:srgbClr val="150048"/>
                </a:solidFill>
                <a:latin typeface="Montserrat"/>
                <a:ea typeface="Montserrat"/>
                <a:cs typeface="Montserrat"/>
                <a:sym typeface="Montserrat"/>
              </a:defRPr>
            </a:lvl3pPr>
            <a:lvl4pPr marL="1828800" lvl="3" indent="-317500">
              <a:spcBef>
                <a:spcPts val="0"/>
              </a:spcBef>
              <a:spcAft>
                <a:spcPts val="0"/>
              </a:spcAft>
              <a:buClr>
                <a:srgbClr val="150048"/>
              </a:buClr>
              <a:buSzPts val="1400"/>
              <a:buFont typeface="Montserrat"/>
              <a:buChar char="●"/>
              <a:defRPr>
                <a:solidFill>
                  <a:srgbClr val="150048"/>
                </a:solidFill>
                <a:latin typeface="Montserrat"/>
                <a:ea typeface="Montserrat"/>
                <a:cs typeface="Montserrat"/>
                <a:sym typeface="Montserrat"/>
              </a:defRPr>
            </a:lvl4pPr>
            <a:lvl5pPr marL="2286000" lvl="4" indent="-317500">
              <a:spcBef>
                <a:spcPts val="0"/>
              </a:spcBef>
              <a:spcAft>
                <a:spcPts val="0"/>
              </a:spcAft>
              <a:buClr>
                <a:srgbClr val="150048"/>
              </a:buClr>
              <a:buSzPts val="1400"/>
              <a:buFont typeface="Montserrat"/>
              <a:buChar char="○"/>
              <a:defRPr>
                <a:solidFill>
                  <a:srgbClr val="150048"/>
                </a:solidFill>
                <a:latin typeface="Montserrat"/>
                <a:ea typeface="Montserrat"/>
                <a:cs typeface="Montserrat"/>
                <a:sym typeface="Montserrat"/>
              </a:defRPr>
            </a:lvl5pPr>
            <a:lvl6pPr marL="2743200" lvl="5" indent="-317500">
              <a:spcBef>
                <a:spcPts val="0"/>
              </a:spcBef>
              <a:spcAft>
                <a:spcPts val="0"/>
              </a:spcAft>
              <a:buClr>
                <a:srgbClr val="150048"/>
              </a:buClr>
              <a:buSzPts val="1400"/>
              <a:buFont typeface="Montserrat"/>
              <a:buChar char="■"/>
              <a:defRPr>
                <a:solidFill>
                  <a:srgbClr val="150048"/>
                </a:solidFill>
                <a:latin typeface="Montserrat"/>
                <a:ea typeface="Montserrat"/>
                <a:cs typeface="Montserrat"/>
                <a:sym typeface="Montserrat"/>
              </a:defRPr>
            </a:lvl6pPr>
            <a:lvl7pPr marL="3200400" lvl="6" indent="-317500">
              <a:spcBef>
                <a:spcPts val="0"/>
              </a:spcBef>
              <a:spcAft>
                <a:spcPts val="0"/>
              </a:spcAft>
              <a:buClr>
                <a:srgbClr val="150048"/>
              </a:buClr>
              <a:buSzPts val="1400"/>
              <a:buFont typeface="Montserrat"/>
              <a:buChar char="●"/>
              <a:defRPr>
                <a:solidFill>
                  <a:srgbClr val="150048"/>
                </a:solidFill>
                <a:latin typeface="Montserrat"/>
                <a:ea typeface="Montserrat"/>
                <a:cs typeface="Montserrat"/>
                <a:sym typeface="Montserrat"/>
              </a:defRPr>
            </a:lvl7pPr>
            <a:lvl8pPr marL="3657600" lvl="7" indent="-317500">
              <a:spcBef>
                <a:spcPts val="0"/>
              </a:spcBef>
              <a:spcAft>
                <a:spcPts val="0"/>
              </a:spcAft>
              <a:buClr>
                <a:srgbClr val="150048"/>
              </a:buClr>
              <a:buSzPts val="1400"/>
              <a:buFont typeface="Montserrat"/>
              <a:buChar char="○"/>
              <a:defRPr>
                <a:solidFill>
                  <a:srgbClr val="150048"/>
                </a:solidFill>
                <a:latin typeface="Montserrat"/>
                <a:ea typeface="Montserrat"/>
                <a:cs typeface="Montserrat"/>
                <a:sym typeface="Montserrat"/>
              </a:defRPr>
            </a:lvl8pPr>
            <a:lvl9pPr marL="4114800" lvl="8" indent="-317500">
              <a:spcBef>
                <a:spcPts val="0"/>
              </a:spcBef>
              <a:spcAft>
                <a:spcPts val="0"/>
              </a:spcAft>
              <a:buClr>
                <a:srgbClr val="150048"/>
              </a:buClr>
              <a:buSzPts val="1400"/>
              <a:buFont typeface="Montserrat"/>
              <a:buChar char="■"/>
              <a:defRPr>
                <a:solidFill>
                  <a:srgbClr val="150048"/>
                </a:solidFill>
                <a:latin typeface="Montserrat"/>
                <a:ea typeface="Montserrat"/>
                <a:cs typeface="Montserrat"/>
                <a:sym typeface="Montserrat"/>
              </a:defRPr>
            </a:lvl9pPr>
          </a:lstStyle>
          <a:p>
            <a:endParaRPr/>
          </a:p>
        </p:txBody>
      </p:sp>
      <p:sp>
        <p:nvSpPr>
          <p:cNvPr id="42" name="Google Shape;42;p8"/>
          <p:cNvSpPr txBox="1">
            <a:spLocks noGrp="1"/>
          </p:cNvSpPr>
          <p:nvPr>
            <p:ph type="sldNum" idx="12"/>
          </p:nvPr>
        </p:nvSpPr>
        <p:spPr>
          <a:xfrm>
            <a:off x="8442908" y="4673567"/>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43" name="Google Shape;43;p8"/>
          <p:cNvPicPr preferRelativeResize="0"/>
          <p:nvPr/>
        </p:nvPicPr>
        <p:blipFill rotWithShape="1">
          <a:blip r:embed="rId2">
            <a:alphaModFix amt="70000"/>
          </a:blip>
          <a:srcRect l="3652" r="3652"/>
          <a:stretch/>
        </p:blipFill>
        <p:spPr>
          <a:xfrm>
            <a:off x="354959" y="4673700"/>
            <a:ext cx="1465119" cy="3936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4"/>
        <p:cNvGrpSpPr/>
        <p:nvPr/>
      </p:nvGrpSpPr>
      <p:grpSpPr>
        <a:xfrm>
          <a:off x="0" y="0"/>
          <a:ext cx="0" cy="0"/>
          <a:chOff x="0" y="0"/>
          <a:chExt cx="0" cy="0"/>
        </a:xfrm>
      </p:grpSpPr>
      <p:sp>
        <p:nvSpPr>
          <p:cNvPr id="45" name="Google Shape;45;p9"/>
          <p:cNvSpPr txBox="1">
            <a:spLocks noGrp="1"/>
          </p:cNvSpPr>
          <p:nvPr>
            <p:ph type="sldNum" idx="12"/>
          </p:nvPr>
        </p:nvSpPr>
        <p:spPr>
          <a:xfrm>
            <a:off x="8442908" y="4673692"/>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46" name="Google Shape;46;p9"/>
          <p:cNvPicPr preferRelativeResize="0"/>
          <p:nvPr/>
        </p:nvPicPr>
        <p:blipFill rotWithShape="1">
          <a:blip r:embed="rId2">
            <a:alphaModFix amt="70000"/>
          </a:blip>
          <a:srcRect l="3652" r="3652"/>
          <a:stretch/>
        </p:blipFill>
        <p:spPr>
          <a:xfrm>
            <a:off x="354959" y="4673700"/>
            <a:ext cx="1465119" cy="39360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1">
  <p:cSld name="BLANK_1">
    <p:spTree>
      <p:nvGrpSpPr>
        <p:cNvPr id="1" name="Shape 47"/>
        <p:cNvGrpSpPr/>
        <p:nvPr/>
      </p:nvGrpSpPr>
      <p:grpSpPr>
        <a:xfrm>
          <a:off x="0" y="0"/>
          <a:ext cx="0" cy="0"/>
          <a:chOff x="0" y="0"/>
          <a:chExt cx="0" cy="0"/>
        </a:xfrm>
      </p:grpSpPr>
      <p:sp>
        <p:nvSpPr>
          <p:cNvPr id="48" name="Google Shape;48;p10"/>
          <p:cNvSpPr txBox="1"/>
          <p:nvPr/>
        </p:nvSpPr>
        <p:spPr>
          <a:xfrm>
            <a:off x="2567550" y="2294700"/>
            <a:ext cx="4008900" cy="554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400">
                <a:solidFill>
                  <a:srgbClr val="00C8F8"/>
                </a:solidFill>
                <a:latin typeface="Montserrat SemiBold"/>
                <a:ea typeface="Montserrat SemiBold"/>
                <a:cs typeface="Montserrat SemiBold"/>
                <a:sym typeface="Montserrat SemiBold"/>
              </a:rPr>
              <a:t>Thank you.</a:t>
            </a:r>
            <a:endParaRPr sz="2400">
              <a:solidFill>
                <a:srgbClr val="00C8F8"/>
              </a:solidFill>
              <a:latin typeface="Montserrat SemiBold"/>
              <a:ea typeface="Montserrat SemiBold"/>
              <a:cs typeface="Montserrat SemiBold"/>
              <a:sym typeface="Montserrat SemiBold"/>
            </a:endParaRPr>
          </a:p>
        </p:txBody>
      </p:sp>
      <p:pic>
        <p:nvPicPr>
          <p:cNvPr id="49" name="Google Shape;49;p10"/>
          <p:cNvPicPr preferRelativeResize="0"/>
          <p:nvPr/>
        </p:nvPicPr>
        <p:blipFill>
          <a:blip r:embed="rId2">
            <a:alphaModFix/>
          </a:blip>
          <a:stretch>
            <a:fillRect/>
          </a:stretch>
        </p:blipFill>
        <p:spPr>
          <a:xfrm>
            <a:off x="3053363" y="3962400"/>
            <a:ext cx="3053475" cy="67042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100030"/>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1pPr>
            <a:lvl2pPr lvl="1">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2pPr>
            <a:lvl3pPr lvl="2">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3pPr>
            <a:lvl4pPr lvl="3">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4pPr>
            <a:lvl5pPr lvl="4">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5pPr>
            <a:lvl6pPr lvl="5">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6pPr>
            <a:lvl7pPr lvl="6">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7pPr>
            <a:lvl8pPr lvl="7">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8pPr>
            <a:lvl9pPr lvl="8">
              <a:spcBef>
                <a:spcPts val="0"/>
              </a:spcBef>
              <a:spcAft>
                <a:spcPts val="0"/>
              </a:spcAft>
              <a:buClr>
                <a:srgbClr val="00C8F8"/>
              </a:buClr>
              <a:buSzPts val="2400"/>
              <a:buFont typeface="Montserrat SemiBold"/>
              <a:buNone/>
              <a:defRPr sz="2400">
                <a:solidFill>
                  <a:srgbClr val="00C8F8"/>
                </a:solidFill>
                <a:latin typeface="Montserrat SemiBold"/>
                <a:ea typeface="Montserrat SemiBold"/>
                <a:cs typeface="Montserrat SemiBold"/>
                <a:sym typeface="Montserrat SemiBol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lt1"/>
              </a:buClr>
              <a:buSzPts val="1800"/>
              <a:buFont typeface="Montserrat"/>
              <a:buChar char="●"/>
              <a:defRPr sz="1800">
                <a:solidFill>
                  <a:schemeClr val="lt1"/>
                </a:solidFill>
                <a:latin typeface="Montserrat"/>
                <a:ea typeface="Montserrat"/>
                <a:cs typeface="Montserrat"/>
                <a:sym typeface="Montserrat"/>
              </a:defRPr>
            </a:lvl1pPr>
            <a:lvl2pPr marL="914400" lvl="1" indent="-317500">
              <a:lnSpc>
                <a:spcPct val="115000"/>
              </a:lnSpc>
              <a:spcBef>
                <a:spcPts val="0"/>
              </a:spcBef>
              <a:spcAft>
                <a:spcPts val="0"/>
              </a:spcAft>
              <a:buClr>
                <a:schemeClr val="lt1"/>
              </a:buClr>
              <a:buSzPts val="1400"/>
              <a:buFont typeface="Montserrat"/>
              <a:buChar char="○"/>
              <a:defRPr>
                <a:solidFill>
                  <a:schemeClr val="lt1"/>
                </a:solidFill>
                <a:latin typeface="Montserrat"/>
                <a:ea typeface="Montserrat"/>
                <a:cs typeface="Montserrat"/>
                <a:sym typeface="Montserrat"/>
              </a:defRPr>
            </a:lvl2pPr>
            <a:lvl3pPr marL="1371600" lvl="2" indent="-317500">
              <a:lnSpc>
                <a:spcPct val="115000"/>
              </a:lnSpc>
              <a:spcBef>
                <a:spcPts val="0"/>
              </a:spcBef>
              <a:spcAft>
                <a:spcPts val="0"/>
              </a:spcAft>
              <a:buClr>
                <a:schemeClr val="lt1"/>
              </a:buClr>
              <a:buSzPts val="1400"/>
              <a:buFont typeface="Montserrat"/>
              <a:buChar char="■"/>
              <a:defRPr>
                <a:solidFill>
                  <a:schemeClr val="lt1"/>
                </a:solidFill>
                <a:latin typeface="Montserrat"/>
                <a:ea typeface="Montserrat"/>
                <a:cs typeface="Montserrat"/>
                <a:sym typeface="Montserrat"/>
              </a:defRPr>
            </a:lvl3pPr>
            <a:lvl4pPr marL="1828800" lvl="3" indent="-317500">
              <a:lnSpc>
                <a:spcPct val="115000"/>
              </a:lnSpc>
              <a:spcBef>
                <a:spcPts val="0"/>
              </a:spcBef>
              <a:spcAft>
                <a:spcPts val="0"/>
              </a:spcAft>
              <a:buClr>
                <a:schemeClr val="lt1"/>
              </a:buClr>
              <a:buSzPts val="1400"/>
              <a:buFont typeface="Montserrat"/>
              <a:buChar char="●"/>
              <a:defRPr>
                <a:solidFill>
                  <a:schemeClr val="lt1"/>
                </a:solidFill>
                <a:latin typeface="Montserrat"/>
                <a:ea typeface="Montserrat"/>
                <a:cs typeface="Montserrat"/>
                <a:sym typeface="Montserrat"/>
              </a:defRPr>
            </a:lvl4pPr>
            <a:lvl5pPr marL="2286000" lvl="4" indent="-317500">
              <a:lnSpc>
                <a:spcPct val="115000"/>
              </a:lnSpc>
              <a:spcBef>
                <a:spcPts val="0"/>
              </a:spcBef>
              <a:spcAft>
                <a:spcPts val="0"/>
              </a:spcAft>
              <a:buClr>
                <a:schemeClr val="lt1"/>
              </a:buClr>
              <a:buSzPts val="1400"/>
              <a:buFont typeface="Montserrat"/>
              <a:buChar char="○"/>
              <a:defRPr>
                <a:solidFill>
                  <a:schemeClr val="lt1"/>
                </a:solidFill>
                <a:latin typeface="Montserrat"/>
                <a:ea typeface="Montserrat"/>
                <a:cs typeface="Montserrat"/>
                <a:sym typeface="Montserrat"/>
              </a:defRPr>
            </a:lvl5pPr>
            <a:lvl6pPr marL="2743200" lvl="5" indent="-317500">
              <a:lnSpc>
                <a:spcPct val="115000"/>
              </a:lnSpc>
              <a:spcBef>
                <a:spcPts val="0"/>
              </a:spcBef>
              <a:spcAft>
                <a:spcPts val="0"/>
              </a:spcAft>
              <a:buClr>
                <a:schemeClr val="lt1"/>
              </a:buClr>
              <a:buSzPts val="1400"/>
              <a:buFont typeface="Montserrat"/>
              <a:buChar char="■"/>
              <a:defRPr>
                <a:solidFill>
                  <a:schemeClr val="lt1"/>
                </a:solidFill>
                <a:latin typeface="Montserrat"/>
                <a:ea typeface="Montserrat"/>
                <a:cs typeface="Montserrat"/>
                <a:sym typeface="Montserrat"/>
              </a:defRPr>
            </a:lvl6pPr>
            <a:lvl7pPr marL="3200400" lvl="6" indent="-317500">
              <a:lnSpc>
                <a:spcPct val="115000"/>
              </a:lnSpc>
              <a:spcBef>
                <a:spcPts val="0"/>
              </a:spcBef>
              <a:spcAft>
                <a:spcPts val="0"/>
              </a:spcAft>
              <a:buClr>
                <a:schemeClr val="lt1"/>
              </a:buClr>
              <a:buSzPts val="1400"/>
              <a:buFont typeface="Montserrat"/>
              <a:buChar char="●"/>
              <a:defRPr>
                <a:solidFill>
                  <a:schemeClr val="lt1"/>
                </a:solidFill>
                <a:latin typeface="Montserrat"/>
                <a:ea typeface="Montserrat"/>
                <a:cs typeface="Montserrat"/>
                <a:sym typeface="Montserrat"/>
              </a:defRPr>
            </a:lvl7pPr>
            <a:lvl8pPr marL="3657600" lvl="7" indent="-317500">
              <a:lnSpc>
                <a:spcPct val="115000"/>
              </a:lnSpc>
              <a:spcBef>
                <a:spcPts val="0"/>
              </a:spcBef>
              <a:spcAft>
                <a:spcPts val="0"/>
              </a:spcAft>
              <a:buClr>
                <a:schemeClr val="lt1"/>
              </a:buClr>
              <a:buSzPts val="1400"/>
              <a:buFont typeface="Montserrat"/>
              <a:buChar char="○"/>
              <a:defRPr>
                <a:solidFill>
                  <a:schemeClr val="lt1"/>
                </a:solidFill>
                <a:latin typeface="Montserrat"/>
                <a:ea typeface="Montserrat"/>
                <a:cs typeface="Montserrat"/>
                <a:sym typeface="Montserrat"/>
              </a:defRPr>
            </a:lvl8pPr>
            <a:lvl9pPr marL="4114800" lvl="8" indent="-317500">
              <a:lnSpc>
                <a:spcPct val="115000"/>
              </a:lnSpc>
              <a:spcBef>
                <a:spcPts val="0"/>
              </a:spcBef>
              <a:spcAft>
                <a:spcPts val="0"/>
              </a:spcAft>
              <a:buClr>
                <a:schemeClr val="lt1"/>
              </a:buClr>
              <a:buSzPts val="1400"/>
              <a:buFont typeface="Montserrat"/>
              <a:buChar char="■"/>
              <a:defRPr>
                <a:solidFill>
                  <a:schemeClr val="lt1"/>
                </a:solidFill>
                <a:latin typeface="Montserrat"/>
                <a:ea typeface="Montserrat"/>
                <a:cs typeface="Montserrat"/>
                <a:sym typeface="Montserrat"/>
              </a:defRPr>
            </a:lvl9pPr>
          </a:lstStyle>
          <a:p>
            <a:endParaRPr/>
          </a:p>
        </p:txBody>
      </p:sp>
      <p:sp>
        <p:nvSpPr>
          <p:cNvPr id="8" name="Google Shape;8;p1"/>
          <p:cNvSpPr txBox="1">
            <a:spLocks noGrp="1"/>
          </p:cNvSpPr>
          <p:nvPr>
            <p:ph type="sldNum" idx="12"/>
          </p:nvPr>
        </p:nvSpPr>
        <p:spPr>
          <a:xfrm>
            <a:off x="8442909" y="4673701"/>
            <a:ext cx="548700" cy="393600"/>
          </a:xfrm>
          <a:prstGeom prst="rect">
            <a:avLst/>
          </a:prstGeom>
          <a:noFill/>
          <a:ln>
            <a:noFill/>
          </a:ln>
        </p:spPr>
        <p:txBody>
          <a:bodyPr spcFirstLastPara="1" wrap="square" lIns="91425" tIns="91425" rIns="91425" bIns="91425" anchor="t" anchorCtr="0">
            <a:noAutofit/>
          </a:bodyPr>
          <a:lstStyle>
            <a:lvl1pPr lvl="0" algn="r">
              <a:buNone/>
              <a:defRPr sz="1300">
                <a:solidFill>
                  <a:srgbClr val="FF00FF"/>
                </a:solidFill>
                <a:latin typeface="Montserrat SemiBold"/>
                <a:ea typeface="Montserrat SemiBold"/>
                <a:cs typeface="Montserrat SemiBold"/>
                <a:sym typeface="Montserrat SemiBold"/>
              </a:defRPr>
            </a:lvl1pPr>
            <a:lvl2pPr lvl="1" algn="r">
              <a:buNone/>
              <a:defRPr sz="1300">
                <a:solidFill>
                  <a:srgbClr val="FF00FF"/>
                </a:solidFill>
                <a:latin typeface="Montserrat SemiBold"/>
                <a:ea typeface="Montserrat SemiBold"/>
                <a:cs typeface="Montserrat SemiBold"/>
                <a:sym typeface="Montserrat SemiBold"/>
              </a:defRPr>
            </a:lvl2pPr>
            <a:lvl3pPr lvl="2" algn="r">
              <a:buNone/>
              <a:defRPr sz="1300">
                <a:solidFill>
                  <a:srgbClr val="FF00FF"/>
                </a:solidFill>
                <a:latin typeface="Montserrat SemiBold"/>
                <a:ea typeface="Montserrat SemiBold"/>
                <a:cs typeface="Montserrat SemiBold"/>
                <a:sym typeface="Montserrat SemiBold"/>
              </a:defRPr>
            </a:lvl3pPr>
            <a:lvl4pPr lvl="3" algn="r">
              <a:buNone/>
              <a:defRPr sz="1300">
                <a:solidFill>
                  <a:srgbClr val="FF00FF"/>
                </a:solidFill>
                <a:latin typeface="Montserrat SemiBold"/>
                <a:ea typeface="Montserrat SemiBold"/>
                <a:cs typeface="Montserrat SemiBold"/>
                <a:sym typeface="Montserrat SemiBold"/>
              </a:defRPr>
            </a:lvl4pPr>
            <a:lvl5pPr lvl="4" algn="r">
              <a:buNone/>
              <a:defRPr sz="1300">
                <a:solidFill>
                  <a:srgbClr val="FF00FF"/>
                </a:solidFill>
                <a:latin typeface="Montserrat SemiBold"/>
                <a:ea typeface="Montserrat SemiBold"/>
                <a:cs typeface="Montserrat SemiBold"/>
                <a:sym typeface="Montserrat SemiBold"/>
              </a:defRPr>
            </a:lvl5pPr>
            <a:lvl6pPr lvl="5" algn="r">
              <a:buNone/>
              <a:defRPr sz="1300">
                <a:solidFill>
                  <a:srgbClr val="FF00FF"/>
                </a:solidFill>
                <a:latin typeface="Montserrat SemiBold"/>
                <a:ea typeface="Montserrat SemiBold"/>
                <a:cs typeface="Montserrat SemiBold"/>
                <a:sym typeface="Montserrat SemiBold"/>
              </a:defRPr>
            </a:lvl6pPr>
            <a:lvl7pPr lvl="6" algn="r">
              <a:buNone/>
              <a:defRPr sz="1300">
                <a:solidFill>
                  <a:srgbClr val="FF00FF"/>
                </a:solidFill>
                <a:latin typeface="Montserrat SemiBold"/>
                <a:ea typeface="Montserrat SemiBold"/>
                <a:cs typeface="Montserrat SemiBold"/>
                <a:sym typeface="Montserrat SemiBold"/>
              </a:defRPr>
            </a:lvl7pPr>
            <a:lvl8pPr lvl="7" algn="r">
              <a:buNone/>
              <a:defRPr sz="1300">
                <a:solidFill>
                  <a:srgbClr val="FF00FF"/>
                </a:solidFill>
                <a:latin typeface="Montserrat SemiBold"/>
                <a:ea typeface="Montserrat SemiBold"/>
                <a:cs typeface="Montserrat SemiBold"/>
                <a:sym typeface="Montserrat SemiBold"/>
              </a:defRPr>
            </a:lvl8pPr>
            <a:lvl9pPr lvl="8" algn="r">
              <a:buNone/>
              <a:defRPr sz="1300">
                <a:solidFill>
                  <a:srgbClr val="FF00FF"/>
                </a:solidFill>
                <a:latin typeface="Montserrat SemiBold"/>
                <a:ea typeface="Montserrat SemiBold"/>
                <a:cs typeface="Montserrat SemiBold"/>
                <a:sym typeface="Montserrat SemiBol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096">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8"/>
        <p:cNvGrpSpPr/>
        <p:nvPr/>
      </p:nvGrpSpPr>
      <p:grpSpPr>
        <a:xfrm>
          <a:off x="0" y="0"/>
          <a:ext cx="0" cy="0"/>
          <a:chOff x="0" y="0"/>
          <a:chExt cx="0" cy="0"/>
        </a:xfrm>
      </p:grpSpPr>
      <p:sp>
        <p:nvSpPr>
          <p:cNvPr id="59" name="Google Shape;59;p12"/>
          <p:cNvSpPr txBox="1">
            <a:spLocks noGrp="1"/>
          </p:cNvSpPr>
          <p:nvPr>
            <p:ph type="subTitle" idx="1"/>
          </p:nvPr>
        </p:nvSpPr>
        <p:spPr>
          <a:xfrm>
            <a:off x="1377300" y="2956027"/>
            <a:ext cx="6389400" cy="508200"/>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SzPts val="1500"/>
              <a:buNone/>
            </a:pPr>
            <a:r>
              <a:rPr lang="en" dirty="0"/>
              <a:t>Wholesale Market Subcommittee</a:t>
            </a:r>
          </a:p>
          <a:p>
            <a:pPr marL="0" lvl="0" indent="0" algn="ctr" rtl="0">
              <a:lnSpc>
                <a:spcPct val="100000"/>
              </a:lnSpc>
              <a:spcBef>
                <a:spcPts val="0"/>
              </a:spcBef>
              <a:spcAft>
                <a:spcPts val="0"/>
              </a:spcAft>
              <a:buSzPts val="1500"/>
              <a:buNone/>
            </a:pPr>
            <a:r>
              <a:rPr lang="en" dirty="0"/>
              <a:t>November 5, 2025</a:t>
            </a:r>
            <a:endParaRPr dirty="0"/>
          </a:p>
        </p:txBody>
      </p:sp>
      <p:sp>
        <p:nvSpPr>
          <p:cNvPr id="60" name="Google Shape;60;p12"/>
          <p:cNvSpPr txBox="1">
            <a:spLocks noGrp="1"/>
          </p:cNvSpPr>
          <p:nvPr>
            <p:ph type="title"/>
          </p:nvPr>
        </p:nvSpPr>
        <p:spPr>
          <a:xfrm>
            <a:off x="1329899" y="1223494"/>
            <a:ext cx="6685781" cy="1523494"/>
          </a:xfrm>
          <a:prstGeom prst="rect">
            <a:avLst/>
          </a:prstGeom>
          <a:noFill/>
          <a:ln>
            <a:noFill/>
          </a:ln>
        </p:spPr>
        <p:txBody>
          <a:bodyPr spcFirstLastPara="1" wrap="square" lIns="0" tIns="0" rIns="0" bIns="0" anchor="b" anchorCtr="0">
            <a:spAutoFit/>
          </a:bodyPr>
          <a:lstStyle/>
          <a:p>
            <a:pPr marL="0" lvl="0" indent="0" algn="ctr" rtl="0">
              <a:spcBef>
                <a:spcPts val="0"/>
              </a:spcBef>
              <a:spcAft>
                <a:spcPts val="0"/>
              </a:spcAft>
              <a:buClr>
                <a:schemeClr val="lt1"/>
              </a:buClr>
              <a:buSzPts val="3300"/>
              <a:buFont typeface="Montserrat"/>
              <a:buNone/>
            </a:pPr>
            <a:r>
              <a:rPr lang="en" dirty="0"/>
              <a:t>Residential Demand Response</a:t>
            </a:r>
            <a:br>
              <a:rPr lang="en" dirty="0"/>
            </a:br>
            <a:r>
              <a:rPr lang="en" dirty="0"/>
              <a:t>NPRR 1296 </a:t>
            </a:r>
            <a:br>
              <a:rPr lang="en" dirty="0"/>
            </a:br>
            <a:r>
              <a:rPr lang="en" dirty="0"/>
              <a:t>Octopus Energy</a:t>
            </a:r>
            <a:endParaRPr dirty="0"/>
          </a:p>
        </p:txBody>
      </p:sp>
      <p:pic>
        <p:nvPicPr>
          <p:cNvPr id="61" name="Google Shape;61;p12"/>
          <p:cNvPicPr preferRelativeResize="0"/>
          <p:nvPr/>
        </p:nvPicPr>
        <p:blipFill rotWithShape="1">
          <a:blip r:embed="rId3">
            <a:alphaModFix/>
          </a:blip>
          <a:srcRect l="4991" t="2201" r="660" b="824"/>
          <a:stretch/>
        </p:blipFill>
        <p:spPr>
          <a:xfrm rot="-5400000">
            <a:off x="9451576" y="254231"/>
            <a:ext cx="1731187" cy="1017901"/>
          </a:xfrm>
          <a:prstGeom prst="rect">
            <a:avLst/>
          </a:prstGeom>
          <a:noFill/>
          <a:ln>
            <a:noFill/>
          </a:ln>
        </p:spPr>
      </p:pic>
      <p:pic>
        <p:nvPicPr>
          <p:cNvPr id="62" name="Google Shape;62;p12"/>
          <p:cNvPicPr preferRelativeResize="0"/>
          <p:nvPr/>
        </p:nvPicPr>
        <p:blipFill rotWithShape="1">
          <a:blip r:embed="rId3">
            <a:alphaModFix/>
          </a:blip>
          <a:srcRect l="4991" t="2201" r="660" b="824"/>
          <a:stretch/>
        </p:blipFill>
        <p:spPr>
          <a:xfrm rot="5400000">
            <a:off x="-356645" y="3768956"/>
            <a:ext cx="1731188" cy="101790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36"/>
        <p:cNvGrpSpPr/>
        <p:nvPr/>
      </p:nvGrpSpPr>
      <p:grpSpPr>
        <a:xfrm>
          <a:off x="0" y="0"/>
          <a:ext cx="0" cy="0"/>
          <a:chOff x="0" y="0"/>
          <a:chExt cx="0" cy="0"/>
        </a:xfrm>
      </p:grpSpPr>
      <p:sp>
        <p:nvSpPr>
          <p:cNvPr id="137" name="Google Shape;137;p19"/>
          <p:cNvSpPr txBox="1">
            <a:spLocks noGrp="1"/>
          </p:cNvSpPr>
          <p:nvPr>
            <p:ph type="title"/>
          </p:nvPr>
        </p:nvSpPr>
        <p:spPr>
          <a:xfrm>
            <a:off x="1329900" y="1810037"/>
            <a:ext cx="6484200" cy="1015663"/>
          </a:xfrm>
          <a:prstGeom prst="rect">
            <a:avLst/>
          </a:prstGeom>
          <a:noFill/>
          <a:ln>
            <a:noFill/>
          </a:ln>
        </p:spPr>
        <p:txBody>
          <a:bodyPr spcFirstLastPara="1" wrap="square" lIns="0" tIns="0" rIns="0" bIns="0" anchor="b" anchorCtr="0">
            <a:spAutoFit/>
          </a:bodyPr>
          <a:lstStyle/>
          <a:p>
            <a:pPr marL="0" lvl="0" indent="0" algn="ctr" rtl="0">
              <a:spcBef>
                <a:spcPts val="0"/>
              </a:spcBef>
              <a:spcAft>
                <a:spcPts val="0"/>
              </a:spcAft>
              <a:buClr>
                <a:schemeClr val="lt1"/>
              </a:buClr>
              <a:buSzPts val="3300"/>
              <a:buFont typeface="Montserrat"/>
              <a:buNone/>
            </a:pPr>
            <a:r>
              <a:rPr lang="en" dirty="0"/>
              <a:t>Implementing DFS in ERCOT:</a:t>
            </a:r>
            <a:br>
              <a:rPr lang="en" dirty="0"/>
            </a:br>
            <a:r>
              <a:rPr lang="en" dirty="0"/>
              <a:t>Challenges in TX</a:t>
            </a:r>
            <a:endParaRPr dirty="0"/>
          </a:p>
        </p:txBody>
      </p:sp>
      <p:pic>
        <p:nvPicPr>
          <p:cNvPr id="138" name="Google Shape;138;p19"/>
          <p:cNvPicPr preferRelativeResize="0"/>
          <p:nvPr/>
        </p:nvPicPr>
        <p:blipFill rotWithShape="1">
          <a:blip r:embed="rId3">
            <a:alphaModFix/>
          </a:blip>
          <a:srcRect l="4991" t="2201" r="660" b="824"/>
          <a:stretch/>
        </p:blipFill>
        <p:spPr>
          <a:xfrm rot="-5400000">
            <a:off x="9451576" y="254231"/>
            <a:ext cx="1731187" cy="1017901"/>
          </a:xfrm>
          <a:prstGeom prst="rect">
            <a:avLst/>
          </a:prstGeom>
          <a:noFill/>
          <a:ln>
            <a:noFill/>
          </a:ln>
        </p:spPr>
      </p:pic>
      <p:pic>
        <p:nvPicPr>
          <p:cNvPr id="139" name="Google Shape;139;p19"/>
          <p:cNvPicPr preferRelativeResize="0"/>
          <p:nvPr/>
        </p:nvPicPr>
        <p:blipFill rotWithShape="1">
          <a:blip r:embed="rId3">
            <a:alphaModFix/>
          </a:blip>
          <a:srcRect l="4991" t="2201" r="660" b="824"/>
          <a:stretch/>
        </p:blipFill>
        <p:spPr>
          <a:xfrm rot="5400000">
            <a:off x="-356645" y="3768956"/>
            <a:ext cx="1731188" cy="101790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0"/>
          <p:cNvSpPr txBox="1">
            <a:spLocks noGrp="1"/>
          </p:cNvSpPr>
          <p:nvPr>
            <p:ph type="title"/>
          </p:nvPr>
        </p:nvSpPr>
        <p:spPr>
          <a:xfrm>
            <a:off x="311700" y="445025"/>
            <a:ext cx="8749500" cy="572700"/>
          </a:xfrm>
          <a:prstGeom prst="rect">
            <a:avLst/>
          </a:prstGeom>
        </p:spPr>
        <p:txBody>
          <a:bodyPr spcFirstLastPara="1" wrap="square" lIns="91425" tIns="91425" rIns="91425" bIns="91425" anchor="ctr" anchorCtr="0">
            <a:normAutofit fontScale="90000"/>
          </a:bodyPr>
          <a:lstStyle/>
          <a:p>
            <a:pPr marL="0" lvl="0" indent="0" algn="l" rtl="0">
              <a:spcBef>
                <a:spcPts val="0"/>
              </a:spcBef>
              <a:spcAft>
                <a:spcPts val="0"/>
              </a:spcAft>
              <a:buNone/>
            </a:pPr>
            <a:r>
              <a:rPr lang="en"/>
              <a:t>Despite relative success historically, we face four primary headwinds when administering DR programs in ERCOT</a:t>
            </a:r>
            <a:endParaRPr/>
          </a:p>
        </p:txBody>
      </p:sp>
      <p:grpSp>
        <p:nvGrpSpPr>
          <p:cNvPr id="145" name="Google Shape;145;p20"/>
          <p:cNvGrpSpPr/>
          <p:nvPr/>
        </p:nvGrpSpPr>
        <p:grpSpPr>
          <a:xfrm>
            <a:off x="526275" y="3614960"/>
            <a:ext cx="7737026" cy="751286"/>
            <a:chOff x="1593000" y="2322568"/>
            <a:chExt cx="5957975" cy="643500"/>
          </a:xfrm>
        </p:grpSpPr>
        <p:sp>
          <p:nvSpPr>
            <p:cNvPr id="146" name="Google Shape;146;p20"/>
            <p:cNvSpPr/>
            <p:nvPr/>
          </p:nvSpPr>
          <p:spPr>
            <a:xfrm>
              <a:off x="3728375" y="2322568"/>
              <a:ext cx="3822600" cy="643500"/>
            </a:xfrm>
            <a:prstGeom prst="rect">
              <a:avLst/>
            </a:prstGeom>
            <a:solidFill>
              <a:srgbClr val="EEEE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0"/>
            <p:cNvSpPr/>
            <p:nvPr/>
          </p:nvSpPr>
          <p:spPr>
            <a:xfrm flipH="1">
              <a:off x="2283025" y="2322575"/>
              <a:ext cx="1844400" cy="642600"/>
            </a:xfrm>
            <a:prstGeom prst="rect">
              <a:avLst/>
            </a:prstGeom>
            <a:solidFill>
              <a:srgbClr val="701C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0"/>
            <p:cNvSpPr/>
            <p:nvPr/>
          </p:nvSpPr>
          <p:spPr>
            <a:xfrm rot="-5400000">
              <a:off x="3501574" y="1934671"/>
              <a:ext cx="643356" cy="1419149"/>
            </a:xfrm>
            <a:prstGeom prst="flowChartOffpageConnector">
              <a:avLst/>
            </a:prstGeom>
            <a:solidFill>
              <a:srgbClr val="701C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0"/>
            <p:cNvSpPr/>
            <p:nvPr/>
          </p:nvSpPr>
          <p:spPr>
            <a:xfrm>
              <a:off x="2342625" y="2399951"/>
              <a:ext cx="1940700" cy="4959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 sz="1000">
                  <a:solidFill>
                    <a:schemeClr val="lt1"/>
                  </a:solidFill>
                  <a:latin typeface="Roboto Medium"/>
                  <a:ea typeface="Roboto Medium"/>
                  <a:cs typeface="Roboto Medium"/>
                  <a:sym typeface="Roboto Medium"/>
                </a:rPr>
                <a:t>Inclusion of EVs in DR programs</a:t>
              </a:r>
              <a:endParaRPr sz="1000">
                <a:solidFill>
                  <a:schemeClr val="lt1"/>
                </a:solidFill>
                <a:latin typeface="Roboto Medium"/>
                <a:ea typeface="Roboto Medium"/>
                <a:cs typeface="Roboto Medium"/>
                <a:sym typeface="Roboto Medium"/>
              </a:endParaRPr>
            </a:p>
            <a:p>
              <a:pPr marL="0" lvl="0" indent="0" algn="l" rtl="0">
                <a:lnSpc>
                  <a:spcPct val="115000"/>
                </a:lnSpc>
                <a:spcBef>
                  <a:spcPts val="0"/>
                </a:spcBef>
                <a:spcAft>
                  <a:spcPts val="0"/>
                </a:spcAft>
                <a:buNone/>
              </a:pPr>
              <a:endParaRPr sz="1000">
                <a:solidFill>
                  <a:schemeClr val="lt1"/>
                </a:solidFill>
                <a:latin typeface="Roboto Medium"/>
                <a:ea typeface="Roboto Medium"/>
                <a:cs typeface="Roboto Medium"/>
                <a:sym typeface="Roboto Medium"/>
              </a:endParaRPr>
            </a:p>
            <a:p>
              <a:pPr marL="0" lvl="0" indent="0" algn="l" rtl="0">
                <a:lnSpc>
                  <a:spcPct val="115000"/>
                </a:lnSpc>
                <a:spcBef>
                  <a:spcPts val="0"/>
                </a:spcBef>
                <a:spcAft>
                  <a:spcPts val="0"/>
                </a:spcAft>
                <a:buNone/>
              </a:pPr>
              <a:endParaRPr sz="1000">
                <a:solidFill>
                  <a:srgbClr val="FFFFFF"/>
                </a:solidFill>
                <a:latin typeface="Roboto Medium"/>
                <a:ea typeface="Roboto Medium"/>
                <a:cs typeface="Roboto Medium"/>
                <a:sym typeface="Roboto Medium"/>
              </a:endParaRPr>
            </a:p>
          </p:txBody>
        </p:sp>
        <p:sp>
          <p:nvSpPr>
            <p:cNvPr id="150" name="Google Shape;150;p20"/>
            <p:cNvSpPr/>
            <p:nvPr/>
          </p:nvSpPr>
          <p:spPr>
            <a:xfrm>
              <a:off x="1593000" y="2322568"/>
              <a:ext cx="690000" cy="642300"/>
            </a:xfrm>
            <a:prstGeom prst="rect">
              <a:avLst/>
            </a:prstGeom>
            <a:solidFill>
              <a:srgbClr val="771E86"/>
            </a:solidFill>
            <a:ln>
              <a:noFill/>
            </a:ln>
            <a:effectLst>
              <a:outerShdw blurRad="71438" dist="28575" dir="2700000" algn="bl" rotWithShape="0">
                <a:srgbClr val="000000">
                  <a:alpha val="17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0"/>
            <p:cNvSpPr/>
            <p:nvPr/>
          </p:nvSpPr>
          <p:spPr>
            <a:xfrm>
              <a:off x="1593000" y="2322575"/>
              <a:ext cx="690000" cy="642600"/>
            </a:xfrm>
            <a:prstGeom prst="rect">
              <a:avLst/>
            </a:prstGeom>
            <a:solidFill>
              <a:srgbClr val="80209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600">
                  <a:solidFill>
                    <a:srgbClr val="FFFFFF"/>
                  </a:solidFill>
                  <a:latin typeface="Roboto Thin"/>
                  <a:ea typeface="Roboto Thin"/>
                  <a:cs typeface="Roboto Thin"/>
                  <a:sym typeface="Roboto Thin"/>
                </a:rPr>
                <a:t>04</a:t>
              </a:r>
              <a:endParaRPr sz="2600">
                <a:solidFill>
                  <a:srgbClr val="FFFFFF"/>
                </a:solidFill>
                <a:latin typeface="Roboto Thin"/>
                <a:ea typeface="Roboto Thin"/>
                <a:cs typeface="Roboto Thin"/>
                <a:sym typeface="Roboto Thin"/>
              </a:endParaRPr>
            </a:p>
          </p:txBody>
        </p:sp>
        <p:sp>
          <p:nvSpPr>
            <p:cNvPr id="152" name="Google Shape;152;p20"/>
            <p:cNvSpPr/>
            <p:nvPr/>
          </p:nvSpPr>
          <p:spPr>
            <a:xfrm>
              <a:off x="4387850" y="2323750"/>
              <a:ext cx="2971200" cy="642300"/>
            </a:xfrm>
            <a:prstGeom prst="rect">
              <a:avLst/>
            </a:prstGeom>
            <a:noFill/>
            <a:ln>
              <a:noFill/>
            </a:ln>
          </p:spPr>
          <p:txBody>
            <a:bodyPr spcFirstLastPara="1" wrap="square" lIns="91425" tIns="91425" rIns="91425" bIns="91425" anchor="ctr" anchorCtr="0">
              <a:noAutofit/>
            </a:bodyPr>
            <a:lstStyle/>
            <a:p>
              <a:pPr marL="457200" lvl="0" indent="-279400" algn="l" rtl="0">
                <a:lnSpc>
                  <a:spcPct val="115000"/>
                </a:lnSpc>
                <a:spcBef>
                  <a:spcPts val="0"/>
                </a:spcBef>
                <a:spcAft>
                  <a:spcPts val="0"/>
                </a:spcAft>
                <a:buClr>
                  <a:srgbClr val="701C7F"/>
                </a:buClr>
                <a:buSzPts val="800"/>
                <a:buFont typeface="Roboto"/>
                <a:buChar char="●"/>
              </a:pPr>
              <a:r>
                <a:rPr lang="en" sz="800">
                  <a:solidFill>
                    <a:srgbClr val="701C7F"/>
                  </a:solidFill>
                  <a:latin typeface="Roboto"/>
                  <a:ea typeface="Roboto"/>
                  <a:cs typeface="Roboto"/>
                  <a:sym typeface="Roboto"/>
                </a:rPr>
                <a:t>Baseline methodology often omits the value of EVs that are participating in managed charging programs because the EV is already shifting demand to off-peak hours, even when grid is not stressed</a:t>
              </a:r>
              <a:endParaRPr sz="800">
                <a:solidFill>
                  <a:srgbClr val="701C7F"/>
                </a:solidFill>
                <a:latin typeface="Roboto"/>
                <a:ea typeface="Roboto"/>
                <a:cs typeface="Roboto"/>
                <a:sym typeface="Roboto"/>
              </a:endParaRPr>
            </a:p>
            <a:p>
              <a:pPr marL="457200" lvl="0" indent="-279400" algn="l" rtl="0">
                <a:lnSpc>
                  <a:spcPct val="115000"/>
                </a:lnSpc>
                <a:spcBef>
                  <a:spcPts val="0"/>
                </a:spcBef>
                <a:spcAft>
                  <a:spcPts val="0"/>
                </a:spcAft>
                <a:buClr>
                  <a:srgbClr val="701C7F"/>
                </a:buClr>
                <a:buSzPts val="800"/>
                <a:buFont typeface="Roboto"/>
                <a:buChar char="●"/>
              </a:pPr>
              <a:r>
                <a:rPr lang="en" sz="800">
                  <a:solidFill>
                    <a:srgbClr val="701C7F"/>
                  </a:solidFill>
                  <a:latin typeface="Roboto"/>
                  <a:ea typeface="Roboto"/>
                  <a:cs typeface="Roboto"/>
                  <a:sym typeface="Roboto"/>
                </a:rPr>
                <a:t>It is challenging to adequately compensate a customer for their  participation if an underlying baseline is unclear</a:t>
              </a:r>
              <a:endParaRPr sz="800">
                <a:solidFill>
                  <a:srgbClr val="701C7F"/>
                </a:solidFill>
                <a:latin typeface="Roboto"/>
                <a:ea typeface="Roboto"/>
                <a:cs typeface="Roboto"/>
                <a:sym typeface="Roboto"/>
              </a:endParaRPr>
            </a:p>
          </p:txBody>
        </p:sp>
      </p:grpSp>
      <p:grpSp>
        <p:nvGrpSpPr>
          <p:cNvPr id="153" name="Google Shape;153;p20"/>
          <p:cNvGrpSpPr/>
          <p:nvPr/>
        </p:nvGrpSpPr>
        <p:grpSpPr>
          <a:xfrm>
            <a:off x="526275" y="2850423"/>
            <a:ext cx="7737026" cy="751286"/>
            <a:chOff x="1593000" y="2322568"/>
            <a:chExt cx="5957975" cy="643500"/>
          </a:xfrm>
        </p:grpSpPr>
        <p:sp>
          <p:nvSpPr>
            <p:cNvPr id="154" name="Google Shape;154;p20"/>
            <p:cNvSpPr/>
            <p:nvPr/>
          </p:nvSpPr>
          <p:spPr>
            <a:xfrm>
              <a:off x="3728375" y="2322568"/>
              <a:ext cx="3822600" cy="643500"/>
            </a:xfrm>
            <a:prstGeom prst="rect">
              <a:avLst/>
            </a:prstGeom>
            <a:solidFill>
              <a:srgbClr val="EEEE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0"/>
            <p:cNvSpPr/>
            <p:nvPr/>
          </p:nvSpPr>
          <p:spPr>
            <a:xfrm flipH="1">
              <a:off x="2283025" y="2322575"/>
              <a:ext cx="1844400" cy="642600"/>
            </a:xfrm>
            <a:prstGeom prst="rect">
              <a:avLst/>
            </a:prstGeom>
            <a:solidFill>
              <a:srgbClr val="701C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0"/>
            <p:cNvSpPr/>
            <p:nvPr/>
          </p:nvSpPr>
          <p:spPr>
            <a:xfrm rot="-5400000">
              <a:off x="3501574" y="1934671"/>
              <a:ext cx="643356" cy="1419149"/>
            </a:xfrm>
            <a:prstGeom prst="flowChartOffpageConnector">
              <a:avLst/>
            </a:prstGeom>
            <a:solidFill>
              <a:srgbClr val="701C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0"/>
            <p:cNvSpPr/>
            <p:nvPr/>
          </p:nvSpPr>
          <p:spPr>
            <a:xfrm>
              <a:off x="2342625" y="2399951"/>
              <a:ext cx="1940700" cy="4959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Clr>
                  <a:schemeClr val="dk1"/>
                </a:buClr>
                <a:buSzPts val="1100"/>
                <a:buFont typeface="Arial"/>
                <a:buNone/>
              </a:pPr>
              <a:r>
                <a:rPr lang="en" sz="1000">
                  <a:solidFill>
                    <a:schemeClr val="lt1"/>
                  </a:solidFill>
                  <a:latin typeface="Roboto Medium"/>
                  <a:ea typeface="Roboto Medium"/>
                  <a:cs typeface="Roboto Medium"/>
                  <a:sym typeface="Roboto Medium"/>
                </a:rPr>
                <a:t>Measurement &amp; Valuation (M&amp;V) of DR events</a:t>
              </a:r>
              <a:endParaRPr sz="1000">
                <a:solidFill>
                  <a:srgbClr val="FFFFFF"/>
                </a:solidFill>
                <a:latin typeface="Roboto Medium"/>
                <a:ea typeface="Roboto Medium"/>
                <a:cs typeface="Roboto Medium"/>
                <a:sym typeface="Roboto Medium"/>
              </a:endParaRPr>
            </a:p>
          </p:txBody>
        </p:sp>
        <p:sp>
          <p:nvSpPr>
            <p:cNvPr id="158" name="Google Shape;158;p20"/>
            <p:cNvSpPr/>
            <p:nvPr/>
          </p:nvSpPr>
          <p:spPr>
            <a:xfrm>
              <a:off x="1593000" y="2322568"/>
              <a:ext cx="690000" cy="642300"/>
            </a:xfrm>
            <a:prstGeom prst="rect">
              <a:avLst/>
            </a:prstGeom>
            <a:solidFill>
              <a:srgbClr val="771E86"/>
            </a:solidFill>
            <a:ln>
              <a:noFill/>
            </a:ln>
            <a:effectLst>
              <a:outerShdw blurRad="71438" dist="28575" dir="2700000" algn="bl" rotWithShape="0">
                <a:srgbClr val="000000">
                  <a:alpha val="17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0"/>
            <p:cNvSpPr/>
            <p:nvPr/>
          </p:nvSpPr>
          <p:spPr>
            <a:xfrm>
              <a:off x="1593000" y="2322575"/>
              <a:ext cx="690000" cy="642600"/>
            </a:xfrm>
            <a:prstGeom prst="rect">
              <a:avLst/>
            </a:prstGeom>
            <a:solidFill>
              <a:srgbClr val="80209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600">
                  <a:solidFill>
                    <a:srgbClr val="FFFFFF"/>
                  </a:solidFill>
                  <a:latin typeface="Roboto Thin"/>
                  <a:ea typeface="Roboto Thin"/>
                  <a:cs typeface="Roboto Thin"/>
                  <a:sym typeface="Roboto Thin"/>
                </a:rPr>
                <a:t>03</a:t>
              </a:r>
              <a:endParaRPr sz="2600">
                <a:solidFill>
                  <a:srgbClr val="FFFFFF"/>
                </a:solidFill>
                <a:latin typeface="Roboto Thin"/>
                <a:ea typeface="Roboto Thin"/>
                <a:cs typeface="Roboto Thin"/>
                <a:sym typeface="Roboto Thin"/>
              </a:endParaRPr>
            </a:p>
          </p:txBody>
        </p:sp>
        <p:sp>
          <p:nvSpPr>
            <p:cNvPr id="160" name="Google Shape;160;p20"/>
            <p:cNvSpPr/>
            <p:nvPr/>
          </p:nvSpPr>
          <p:spPr>
            <a:xfrm>
              <a:off x="4387850" y="2323750"/>
              <a:ext cx="2971200" cy="642300"/>
            </a:xfrm>
            <a:prstGeom prst="rect">
              <a:avLst/>
            </a:prstGeom>
            <a:noFill/>
            <a:ln>
              <a:noFill/>
            </a:ln>
          </p:spPr>
          <p:txBody>
            <a:bodyPr spcFirstLastPara="1" wrap="square" lIns="91425" tIns="91425" rIns="91425" bIns="91425" anchor="ctr" anchorCtr="0">
              <a:noAutofit/>
            </a:bodyPr>
            <a:lstStyle/>
            <a:p>
              <a:pPr marL="457200" lvl="0" indent="-279400" algn="l" rtl="0">
                <a:lnSpc>
                  <a:spcPct val="115000"/>
                </a:lnSpc>
                <a:spcBef>
                  <a:spcPts val="0"/>
                </a:spcBef>
                <a:spcAft>
                  <a:spcPts val="0"/>
                </a:spcAft>
                <a:buClr>
                  <a:srgbClr val="701C7F"/>
                </a:buClr>
                <a:buSzPts val="800"/>
                <a:buFont typeface="Roboto"/>
                <a:buChar char="●"/>
              </a:pPr>
              <a:r>
                <a:rPr lang="en" sz="800">
                  <a:solidFill>
                    <a:srgbClr val="701C7F"/>
                  </a:solidFill>
                  <a:latin typeface="Roboto"/>
                  <a:ea typeface="Roboto"/>
                  <a:cs typeface="Roboto"/>
                  <a:sym typeface="Roboto"/>
                </a:rPr>
                <a:t>There is no standard methodology for M&amp;V, so customers have no visibility into whether they are being compensated fairly</a:t>
              </a:r>
              <a:endParaRPr sz="800">
                <a:solidFill>
                  <a:srgbClr val="701C7F"/>
                </a:solidFill>
                <a:latin typeface="Roboto"/>
                <a:ea typeface="Roboto"/>
                <a:cs typeface="Roboto"/>
                <a:sym typeface="Roboto"/>
              </a:endParaRPr>
            </a:p>
          </p:txBody>
        </p:sp>
      </p:grpSp>
      <p:grpSp>
        <p:nvGrpSpPr>
          <p:cNvPr id="161" name="Google Shape;161;p20"/>
          <p:cNvGrpSpPr/>
          <p:nvPr/>
        </p:nvGrpSpPr>
        <p:grpSpPr>
          <a:xfrm>
            <a:off x="526275" y="2085854"/>
            <a:ext cx="7737026" cy="751286"/>
            <a:chOff x="1593000" y="2322568"/>
            <a:chExt cx="5957975" cy="643500"/>
          </a:xfrm>
        </p:grpSpPr>
        <p:sp>
          <p:nvSpPr>
            <p:cNvPr id="162" name="Google Shape;162;p20"/>
            <p:cNvSpPr/>
            <p:nvPr/>
          </p:nvSpPr>
          <p:spPr>
            <a:xfrm>
              <a:off x="3728375" y="2322568"/>
              <a:ext cx="3822600" cy="643500"/>
            </a:xfrm>
            <a:prstGeom prst="rect">
              <a:avLst/>
            </a:prstGeom>
            <a:solidFill>
              <a:srgbClr val="EEEE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0"/>
            <p:cNvSpPr/>
            <p:nvPr/>
          </p:nvSpPr>
          <p:spPr>
            <a:xfrm flipH="1">
              <a:off x="2283025" y="2322575"/>
              <a:ext cx="1844400" cy="642600"/>
            </a:xfrm>
            <a:prstGeom prst="rect">
              <a:avLst/>
            </a:prstGeom>
            <a:solidFill>
              <a:srgbClr val="701C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0"/>
            <p:cNvSpPr/>
            <p:nvPr/>
          </p:nvSpPr>
          <p:spPr>
            <a:xfrm rot="-5400000">
              <a:off x="3501574" y="1934671"/>
              <a:ext cx="643356" cy="1419149"/>
            </a:xfrm>
            <a:prstGeom prst="flowChartOffpageConnector">
              <a:avLst/>
            </a:prstGeom>
            <a:solidFill>
              <a:srgbClr val="701C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0"/>
            <p:cNvSpPr/>
            <p:nvPr/>
          </p:nvSpPr>
          <p:spPr>
            <a:xfrm>
              <a:off x="2342625" y="2399951"/>
              <a:ext cx="1940700" cy="4959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Clr>
                  <a:schemeClr val="dk1"/>
                </a:buClr>
                <a:buSzPts val="1100"/>
                <a:buFont typeface="Arial"/>
                <a:buNone/>
              </a:pPr>
              <a:r>
                <a:rPr lang="en" sz="1000">
                  <a:solidFill>
                    <a:schemeClr val="lt1"/>
                  </a:solidFill>
                  <a:latin typeface="Roboto Medium"/>
                  <a:ea typeface="Roboto Medium"/>
                  <a:cs typeface="Roboto Medium"/>
                  <a:sym typeface="Roboto Medium"/>
                </a:rPr>
                <a:t>Customer / Household trust of third-party device management and compensation models</a:t>
              </a:r>
              <a:endParaRPr sz="1000">
                <a:solidFill>
                  <a:srgbClr val="FFFFFF"/>
                </a:solidFill>
                <a:latin typeface="Roboto Medium"/>
                <a:ea typeface="Roboto Medium"/>
                <a:cs typeface="Roboto Medium"/>
                <a:sym typeface="Roboto Medium"/>
              </a:endParaRPr>
            </a:p>
          </p:txBody>
        </p:sp>
        <p:sp>
          <p:nvSpPr>
            <p:cNvPr id="166" name="Google Shape;166;p20"/>
            <p:cNvSpPr/>
            <p:nvPr/>
          </p:nvSpPr>
          <p:spPr>
            <a:xfrm>
              <a:off x="1593000" y="2322568"/>
              <a:ext cx="690000" cy="642300"/>
            </a:xfrm>
            <a:prstGeom prst="rect">
              <a:avLst/>
            </a:prstGeom>
            <a:solidFill>
              <a:srgbClr val="771E86"/>
            </a:solidFill>
            <a:ln>
              <a:noFill/>
            </a:ln>
            <a:effectLst>
              <a:outerShdw blurRad="71438" dist="28575" dir="2700000" algn="bl" rotWithShape="0">
                <a:srgbClr val="000000">
                  <a:alpha val="17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0"/>
            <p:cNvSpPr/>
            <p:nvPr/>
          </p:nvSpPr>
          <p:spPr>
            <a:xfrm>
              <a:off x="1593000" y="2322575"/>
              <a:ext cx="690000" cy="642600"/>
            </a:xfrm>
            <a:prstGeom prst="rect">
              <a:avLst/>
            </a:prstGeom>
            <a:solidFill>
              <a:srgbClr val="80209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600">
                  <a:solidFill>
                    <a:srgbClr val="FFFFFF"/>
                  </a:solidFill>
                  <a:latin typeface="Roboto Thin"/>
                  <a:ea typeface="Roboto Thin"/>
                  <a:cs typeface="Roboto Thin"/>
                  <a:sym typeface="Roboto Thin"/>
                </a:rPr>
                <a:t>02</a:t>
              </a:r>
              <a:endParaRPr sz="2600">
                <a:solidFill>
                  <a:srgbClr val="FFFFFF"/>
                </a:solidFill>
                <a:latin typeface="Roboto Thin"/>
                <a:ea typeface="Roboto Thin"/>
                <a:cs typeface="Roboto Thin"/>
                <a:sym typeface="Roboto Thin"/>
              </a:endParaRPr>
            </a:p>
          </p:txBody>
        </p:sp>
        <p:sp>
          <p:nvSpPr>
            <p:cNvPr id="168" name="Google Shape;168;p20"/>
            <p:cNvSpPr/>
            <p:nvPr/>
          </p:nvSpPr>
          <p:spPr>
            <a:xfrm>
              <a:off x="4387850" y="2323750"/>
              <a:ext cx="2971200" cy="642300"/>
            </a:xfrm>
            <a:prstGeom prst="rect">
              <a:avLst/>
            </a:prstGeom>
            <a:noFill/>
            <a:ln>
              <a:noFill/>
            </a:ln>
          </p:spPr>
          <p:txBody>
            <a:bodyPr spcFirstLastPara="1" wrap="square" lIns="91425" tIns="91425" rIns="91425" bIns="91425" anchor="ctr" anchorCtr="0">
              <a:noAutofit/>
            </a:bodyPr>
            <a:lstStyle/>
            <a:p>
              <a:pPr marL="457200" lvl="0" indent="-279400" algn="l" rtl="0">
                <a:lnSpc>
                  <a:spcPct val="115000"/>
                </a:lnSpc>
                <a:spcBef>
                  <a:spcPts val="0"/>
                </a:spcBef>
                <a:spcAft>
                  <a:spcPts val="0"/>
                </a:spcAft>
                <a:buClr>
                  <a:srgbClr val="701C7F"/>
                </a:buClr>
                <a:buSzPts val="800"/>
                <a:buFont typeface="Roboto"/>
                <a:buChar char="●"/>
              </a:pPr>
              <a:r>
                <a:rPr lang="en" sz="800">
                  <a:solidFill>
                    <a:srgbClr val="701C7F"/>
                  </a:solidFill>
                  <a:latin typeface="Roboto"/>
                  <a:ea typeface="Roboto"/>
                  <a:cs typeface="Roboto"/>
                  <a:sym typeface="Roboto"/>
                </a:rPr>
                <a:t>The value of the demand-side flexibility has historically not been adequately passed through to the customer, so they do not fully understand or feel the benefits, reducing future participation</a:t>
              </a:r>
              <a:endParaRPr sz="800">
                <a:solidFill>
                  <a:srgbClr val="701C7F"/>
                </a:solidFill>
                <a:latin typeface="Roboto"/>
                <a:ea typeface="Roboto"/>
                <a:cs typeface="Roboto"/>
                <a:sym typeface="Roboto"/>
              </a:endParaRPr>
            </a:p>
          </p:txBody>
        </p:sp>
      </p:grpSp>
      <p:grpSp>
        <p:nvGrpSpPr>
          <p:cNvPr id="169" name="Google Shape;169;p20"/>
          <p:cNvGrpSpPr/>
          <p:nvPr/>
        </p:nvGrpSpPr>
        <p:grpSpPr>
          <a:xfrm>
            <a:off x="526275" y="1321326"/>
            <a:ext cx="7737026" cy="751286"/>
            <a:chOff x="1593000" y="2322568"/>
            <a:chExt cx="5957975" cy="643500"/>
          </a:xfrm>
        </p:grpSpPr>
        <p:sp>
          <p:nvSpPr>
            <p:cNvPr id="170" name="Google Shape;170;p20"/>
            <p:cNvSpPr/>
            <p:nvPr/>
          </p:nvSpPr>
          <p:spPr>
            <a:xfrm>
              <a:off x="3728375" y="2322568"/>
              <a:ext cx="3822600" cy="643500"/>
            </a:xfrm>
            <a:prstGeom prst="rect">
              <a:avLst/>
            </a:prstGeom>
            <a:solidFill>
              <a:srgbClr val="EEEE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0"/>
            <p:cNvSpPr/>
            <p:nvPr/>
          </p:nvSpPr>
          <p:spPr>
            <a:xfrm flipH="1">
              <a:off x="2283025" y="2322575"/>
              <a:ext cx="1844400" cy="642600"/>
            </a:xfrm>
            <a:prstGeom prst="rect">
              <a:avLst/>
            </a:prstGeom>
            <a:solidFill>
              <a:srgbClr val="701C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0"/>
            <p:cNvSpPr/>
            <p:nvPr/>
          </p:nvSpPr>
          <p:spPr>
            <a:xfrm rot="-5400000">
              <a:off x="3501574" y="1934671"/>
              <a:ext cx="643356" cy="1419149"/>
            </a:xfrm>
            <a:prstGeom prst="flowChartOffpageConnector">
              <a:avLst/>
            </a:prstGeom>
            <a:solidFill>
              <a:srgbClr val="701C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0"/>
            <p:cNvSpPr/>
            <p:nvPr/>
          </p:nvSpPr>
          <p:spPr>
            <a:xfrm>
              <a:off x="2342625" y="2399951"/>
              <a:ext cx="1940700" cy="4959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 sz="1000">
                  <a:solidFill>
                    <a:srgbClr val="FFFFFF"/>
                  </a:solidFill>
                  <a:latin typeface="Roboto Medium"/>
                  <a:ea typeface="Roboto Medium"/>
                  <a:cs typeface="Roboto Medium"/>
                  <a:sym typeface="Roboto Medium"/>
                </a:rPr>
                <a:t>Incentivizing customers with connected devices when future real-time price (RTP) volatility is unknown</a:t>
              </a:r>
              <a:endParaRPr sz="1000">
                <a:solidFill>
                  <a:srgbClr val="FFFFFF"/>
                </a:solidFill>
                <a:latin typeface="Roboto"/>
                <a:ea typeface="Roboto"/>
                <a:cs typeface="Roboto"/>
                <a:sym typeface="Roboto"/>
              </a:endParaRPr>
            </a:p>
          </p:txBody>
        </p:sp>
        <p:sp>
          <p:nvSpPr>
            <p:cNvPr id="174" name="Google Shape;174;p20"/>
            <p:cNvSpPr/>
            <p:nvPr/>
          </p:nvSpPr>
          <p:spPr>
            <a:xfrm>
              <a:off x="1593000" y="2322568"/>
              <a:ext cx="690000" cy="642300"/>
            </a:xfrm>
            <a:prstGeom prst="rect">
              <a:avLst/>
            </a:prstGeom>
            <a:solidFill>
              <a:srgbClr val="771E86"/>
            </a:solidFill>
            <a:ln>
              <a:noFill/>
            </a:ln>
            <a:effectLst>
              <a:outerShdw blurRad="71438" dist="28575" dir="2700000" algn="bl" rotWithShape="0">
                <a:srgbClr val="000000">
                  <a:alpha val="17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0"/>
            <p:cNvSpPr/>
            <p:nvPr/>
          </p:nvSpPr>
          <p:spPr>
            <a:xfrm>
              <a:off x="1593000" y="2322575"/>
              <a:ext cx="690000" cy="642600"/>
            </a:xfrm>
            <a:prstGeom prst="rect">
              <a:avLst/>
            </a:prstGeom>
            <a:solidFill>
              <a:srgbClr val="80209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600">
                  <a:solidFill>
                    <a:srgbClr val="FFFFFF"/>
                  </a:solidFill>
                  <a:latin typeface="Roboto Thin"/>
                  <a:ea typeface="Roboto Thin"/>
                  <a:cs typeface="Roboto Thin"/>
                  <a:sym typeface="Roboto Thin"/>
                </a:rPr>
                <a:t>01</a:t>
              </a:r>
              <a:endParaRPr sz="2600">
                <a:solidFill>
                  <a:srgbClr val="FFFFFF"/>
                </a:solidFill>
                <a:latin typeface="Roboto Thin"/>
                <a:ea typeface="Roboto Thin"/>
                <a:cs typeface="Roboto Thin"/>
                <a:sym typeface="Roboto Thin"/>
              </a:endParaRPr>
            </a:p>
          </p:txBody>
        </p:sp>
        <p:sp>
          <p:nvSpPr>
            <p:cNvPr id="176" name="Google Shape;176;p20"/>
            <p:cNvSpPr/>
            <p:nvPr/>
          </p:nvSpPr>
          <p:spPr>
            <a:xfrm>
              <a:off x="4387850" y="2323750"/>
              <a:ext cx="2971200" cy="642300"/>
            </a:xfrm>
            <a:prstGeom prst="rect">
              <a:avLst/>
            </a:prstGeom>
            <a:noFill/>
            <a:ln>
              <a:noFill/>
            </a:ln>
          </p:spPr>
          <p:txBody>
            <a:bodyPr spcFirstLastPara="1" wrap="square" lIns="91425" tIns="91425" rIns="91425" bIns="91425" anchor="ctr" anchorCtr="0">
              <a:noAutofit/>
            </a:bodyPr>
            <a:lstStyle/>
            <a:p>
              <a:pPr marL="457200" lvl="0" indent="-279400" algn="l" rtl="0">
                <a:lnSpc>
                  <a:spcPct val="115000"/>
                </a:lnSpc>
                <a:spcBef>
                  <a:spcPts val="0"/>
                </a:spcBef>
                <a:spcAft>
                  <a:spcPts val="0"/>
                </a:spcAft>
                <a:buClr>
                  <a:srgbClr val="701C7F"/>
                </a:buClr>
                <a:buSzPts val="800"/>
                <a:buFont typeface="Roboto"/>
                <a:buChar char="●"/>
              </a:pPr>
              <a:r>
                <a:rPr lang="en" sz="800">
                  <a:solidFill>
                    <a:srgbClr val="701C7F"/>
                  </a:solidFill>
                  <a:latin typeface="Roboto"/>
                  <a:ea typeface="Roboto"/>
                  <a:cs typeface="Roboto"/>
                  <a:sym typeface="Roboto"/>
                </a:rPr>
                <a:t>Customers with connected devices, the most reliable DR participants, want clear incentive models with compensation commensurate with the comfort and convenience they are giving up</a:t>
              </a:r>
              <a:endParaRPr sz="800">
                <a:solidFill>
                  <a:srgbClr val="701C7F"/>
                </a:solidFill>
                <a:latin typeface="Roboto"/>
                <a:ea typeface="Roboto"/>
                <a:cs typeface="Roboto"/>
                <a:sym typeface="Roboto"/>
              </a:endParaRPr>
            </a:p>
            <a:p>
              <a:pPr marL="457200" lvl="0" indent="-279400" algn="l" rtl="0">
                <a:lnSpc>
                  <a:spcPct val="115000"/>
                </a:lnSpc>
                <a:spcBef>
                  <a:spcPts val="0"/>
                </a:spcBef>
                <a:spcAft>
                  <a:spcPts val="0"/>
                </a:spcAft>
                <a:buClr>
                  <a:srgbClr val="701C7F"/>
                </a:buClr>
                <a:buSzPts val="800"/>
                <a:buFont typeface="Roboto"/>
                <a:buChar char="●"/>
              </a:pPr>
              <a:r>
                <a:rPr lang="en" sz="800">
                  <a:solidFill>
                    <a:srgbClr val="701C7F"/>
                  </a:solidFill>
                  <a:latin typeface="Roboto"/>
                  <a:ea typeface="Roboto"/>
                  <a:cs typeface="Roboto"/>
                  <a:sym typeface="Roboto"/>
                </a:rPr>
                <a:t>With realized RTP volatility unclear, providing adequate compensation up front is difficult and leads to more conservative incentives </a:t>
              </a:r>
              <a:endParaRPr sz="800">
                <a:solidFill>
                  <a:srgbClr val="701C7F"/>
                </a:solidFill>
                <a:latin typeface="Roboto"/>
                <a:ea typeface="Roboto"/>
                <a:cs typeface="Roboto"/>
                <a:sym typeface="Roboto"/>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80"/>
        <p:cNvGrpSpPr/>
        <p:nvPr/>
      </p:nvGrpSpPr>
      <p:grpSpPr>
        <a:xfrm>
          <a:off x="0" y="0"/>
          <a:ext cx="0" cy="0"/>
          <a:chOff x="0" y="0"/>
          <a:chExt cx="0" cy="0"/>
        </a:xfrm>
      </p:grpSpPr>
      <p:sp>
        <p:nvSpPr>
          <p:cNvPr id="181" name="Google Shape;181;p21"/>
          <p:cNvSpPr txBox="1">
            <a:spLocks noGrp="1"/>
          </p:cNvSpPr>
          <p:nvPr>
            <p:ph type="title"/>
          </p:nvPr>
        </p:nvSpPr>
        <p:spPr>
          <a:xfrm>
            <a:off x="1329900" y="2317800"/>
            <a:ext cx="6484200" cy="507900"/>
          </a:xfrm>
          <a:prstGeom prst="rect">
            <a:avLst/>
          </a:prstGeom>
          <a:noFill/>
          <a:ln>
            <a:noFill/>
          </a:ln>
        </p:spPr>
        <p:txBody>
          <a:bodyPr spcFirstLastPara="1" wrap="square" lIns="0" tIns="0" rIns="0" bIns="0" anchor="b" anchorCtr="0">
            <a:spAutoFit/>
          </a:bodyPr>
          <a:lstStyle/>
          <a:p>
            <a:pPr marL="0" lvl="0" indent="0" algn="ctr" rtl="0">
              <a:spcBef>
                <a:spcPts val="0"/>
              </a:spcBef>
              <a:spcAft>
                <a:spcPts val="0"/>
              </a:spcAft>
              <a:buClr>
                <a:schemeClr val="lt1"/>
              </a:buClr>
              <a:buSzPts val="3300"/>
              <a:buFont typeface="Montserrat"/>
              <a:buNone/>
            </a:pPr>
            <a:r>
              <a:rPr lang="en"/>
              <a:t>Proposed Structure</a:t>
            </a:r>
            <a:endParaRPr/>
          </a:p>
        </p:txBody>
      </p:sp>
      <p:pic>
        <p:nvPicPr>
          <p:cNvPr id="182" name="Google Shape;182;p21"/>
          <p:cNvPicPr preferRelativeResize="0"/>
          <p:nvPr/>
        </p:nvPicPr>
        <p:blipFill rotWithShape="1">
          <a:blip r:embed="rId3">
            <a:alphaModFix/>
          </a:blip>
          <a:srcRect l="4991" t="2201" r="660" b="824"/>
          <a:stretch/>
        </p:blipFill>
        <p:spPr>
          <a:xfrm rot="-5400000">
            <a:off x="9451576" y="254231"/>
            <a:ext cx="1731187" cy="1017901"/>
          </a:xfrm>
          <a:prstGeom prst="rect">
            <a:avLst/>
          </a:prstGeom>
          <a:noFill/>
          <a:ln>
            <a:noFill/>
          </a:ln>
        </p:spPr>
      </p:pic>
      <p:pic>
        <p:nvPicPr>
          <p:cNvPr id="183" name="Google Shape;183;p21"/>
          <p:cNvPicPr preferRelativeResize="0"/>
          <p:nvPr/>
        </p:nvPicPr>
        <p:blipFill rotWithShape="1">
          <a:blip r:embed="rId3">
            <a:alphaModFix/>
          </a:blip>
          <a:srcRect l="4991" t="2201" r="660" b="824"/>
          <a:stretch/>
        </p:blipFill>
        <p:spPr>
          <a:xfrm rot="5400000">
            <a:off x="-356645" y="3768956"/>
            <a:ext cx="1731188" cy="101790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22"/>
          <p:cNvSpPr txBox="1">
            <a:spLocks noGrp="1"/>
          </p:cNvSpPr>
          <p:nvPr>
            <p:ph type="title"/>
          </p:nvPr>
        </p:nvSpPr>
        <p:spPr>
          <a:xfrm>
            <a:off x="311700" y="445025"/>
            <a:ext cx="8749500" cy="572700"/>
          </a:xfrm>
          <a:prstGeom prst="rect">
            <a:avLst/>
          </a:prstGeom>
        </p:spPr>
        <p:txBody>
          <a:bodyPr spcFirstLastPara="1" wrap="square" lIns="91425" tIns="91425" rIns="91425" bIns="91425" anchor="ctr" anchorCtr="0">
            <a:normAutofit fontScale="90000"/>
          </a:bodyPr>
          <a:lstStyle/>
          <a:p>
            <a:pPr marL="0" lvl="0" indent="0" algn="l" rtl="0">
              <a:spcBef>
                <a:spcPts val="0"/>
              </a:spcBef>
              <a:spcAft>
                <a:spcPts val="0"/>
              </a:spcAft>
              <a:buNone/>
            </a:pPr>
            <a:r>
              <a:rPr lang="en" dirty="0"/>
              <a:t>NPRR 1296 could be enhanced to leverage existing ERCOT processes to reduce REP uncertainty and allow for more compelling incentives that yield better participation</a:t>
            </a:r>
            <a:endParaRPr dirty="0"/>
          </a:p>
        </p:txBody>
      </p:sp>
      <p:sp>
        <p:nvSpPr>
          <p:cNvPr id="189" name="Google Shape;189;p22"/>
          <p:cNvSpPr txBox="1">
            <a:spLocks noGrp="1"/>
          </p:cNvSpPr>
          <p:nvPr>
            <p:ph type="body" idx="1"/>
          </p:nvPr>
        </p:nvSpPr>
        <p:spPr>
          <a:xfrm>
            <a:off x="311700" y="1253025"/>
            <a:ext cx="8474100" cy="34164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0"/>
              </a:spcAft>
              <a:buNone/>
            </a:pPr>
            <a:r>
              <a:rPr lang="en" i="1" dirty="0"/>
              <a:t>Key Aspects of an Ideal Program</a:t>
            </a:r>
            <a:endParaRPr i="1" dirty="0"/>
          </a:p>
          <a:p>
            <a:pPr marL="457200" lvl="0" indent="-308610" algn="l" rtl="0">
              <a:spcBef>
                <a:spcPts val="1200"/>
              </a:spcBef>
              <a:spcAft>
                <a:spcPts val="0"/>
              </a:spcAft>
              <a:buClr>
                <a:srgbClr val="F050F8"/>
              </a:buClr>
              <a:buSzPct val="100000"/>
              <a:buAutoNum type="arabicPeriod"/>
            </a:pPr>
            <a:r>
              <a:rPr lang="en" b="1" dirty="0">
                <a:solidFill>
                  <a:srgbClr val="F050F8"/>
                </a:solidFill>
              </a:rPr>
              <a:t>Quarterly Procurement of DR Flexible Load</a:t>
            </a:r>
            <a:endParaRPr b="1" dirty="0">
              <a:solidFill>
                <a:srgbClr val="F050F8"/>
              </a:solidFill>
            </a:endParaRPr>
          </a:p>
          <a:p>
            <a:pPr marL="914400" lvl="1" indent="-290830" algn="l" rtl="0">
              <a:spcBef>
                <a:spcPts val="0"/>
              </a:spcBef>
              <a:spcAft>
                <a:spcPts val="0"/>
              </a:spcAft>
              <a:buSzPct val="100000"/>
              <a:buAutoNum type="alphaLcPeriod"/>
            </a:pPr>
            <a:r>
              <a:rPr lang="en" dirty="0"/>
              <a:t>ERCOT establish cap for seasonal procurement (like NPRR 1296)</a:t>
            </a:r>
            <a:endParaRPr dirty="0"/>
          </a:p>
          <a:p>
            <a:pPr marL="914400" lvl="1" indent="-290830" algn="l" rtl="0">
              <a:spcBef>
                <a:spcPts val="0"/>
              </a:spcBef>
              <a:spcAft>
                <a:spcPts val="0"/>
              </a:spcAft>
              <a:buSzPct val="100000"/>
              <a:buAutoNum type="alphaLcPeriod"/>
            </a:pPr>
            <a:r>
              <a:rPr lang="en" dirty="0"/>
              <a:t>Incentivizes customers with smart devices to enroll in DR programs by providing a minimum level of compensation for participation </a:t>
            </a:r>
            <a:endParaRPr dirty="0"/>
          </a:p>
          <a:p>
            <a:pPr marL="457200" lvl="0" indent="-308610" algn="l" rtl="0">
              <a:spcBef>
                <a:spcPts val="0"/>
              </a:spcBef>
              <a:spcAft>
                <a:spcPts val="0"/>
              </a:spcAft>
              <a:buClr>
                <a:srgbClr val="F050F8"/>
              </a:buClr>
              <a:buSzPct val="100000"/>
              <a:buAutoNum type="arabicPeriod"/>
            </a:pPr>
            <a:r>
              <a:rPr lang="en" b="1" dirty="0">
                <a:solidFill>
                  <a:srgbClr val="F050F8"/>
                </a:solidFill>
              </a:rPr>
              <a:t>Performance-Based Compensation at Value Comparable to Generation Resources Less Quarterly Procurement Payment</a:t>
            </a:r>
            <a:endParaRPr b="1" dirty="0">
              <a:solidFill>
                <a:srgbClr val="F050F8"/>
              </a:solidFill>
            </a:endParaRPr>
          </a:p>
          <a:p>
            <a:pPr marL="914400" lvl="1" indent="-290830" algn="l" rtl="0">
              <a:spcBef>
                <a:spcPts val="0"/>
              </a:spcBef>
              <a:spcAft>
                <a:spcPts val="0"/>
              </a:spcAft>
              <a:buSzPct val="100000"/>
              <a:buAutoNum type="alphaLcPeriod"/>
            </a:pPr>
            <a:r>
              <a:rPr lang="en" dirty="0"/>
              <a:t>Leverages SCED methodology that adds back shifted load to identify what price </a:t>
            </a:r>
            <a:r>
              <a:rPr lang="en" i="1" dirty="0"/>
              <a:t>would</a:t>
            </a:r>
            <a:r>
              <a:rPr lang="en" dirty="0"/>
              <a:t> have been without response, like Ancillary Services</a:t>
            </a:r>
            <a:endParaRPr dirty="0"/>
          </a:p>
          <a:p>
            <a:pPr marL="914400" lvl="1" indent="-290830" algn="l" rtl="0">
              <a:spcBef>
                <a:spcPts val="0"/>
              </a:spcBef>
              <a:spcAft>
                <a:spcPts val="0"/>
              </a:spcAft>
              <a:buSzPct val="100000"/>
              <a:buAutoNum type="alphaLcPeriod"/>
            </a:pPr>
            <a:r>
              <a:rPr lang="en" dirty="0"/>
              <a:t>Limits ERCOT’s risk of up-front overpayment and maintains energy-only market ethos</a:t>
            </a:r>
            <a:endParaRPr dirty="0"/>
          </a:p>
          <a:p>
            <a:pPr marL="914400" lvl="1" indent="-290830" algn="l" rtl="0">
              <a:spcBef>
                <a:spcPts val="0"/>
              </a:spcBef>
              <a:spcAft>
                <a:spcPts val="0"/>
              </a:spcAft>
              <a:buSzPct val="100000"/>
              <a:buAutoNum type="alphaLcPeriod"/>
            </a:pPr>
            <a:r>
              <a:rPr lang="en" dirty="0"/>
              <a:t>Allows for customers to receive rewards for positive behavior in a tangible and understandable way that builds trust and encourages participation in every event</a:t>
            </a:r>
            <a:endParaRPr dirty="0"/>
          </a:p>
          <a:p>
            <a:pPr marL="457200" lvl="0" indent="-308610" algn="l" rtl="0">
              <a:spcBef>
                <a:spcPts val="0"/>
              </a:spcBef>
              <a:spcAft>
                <a:spcPts val="0"/>
              </a:spcAft>
              <a:buClr>
                <a:srgbClr val="F050F8"/>
              </a:buClr>
              <a:buSzPct val="100000"/>
              <a:buAutoNum type="arabicPeriod"/>
            </a:pPr>
            <a:r>
              <a:rPr lang="en" b="1" dirty="0">
                <a:solidFill>
                  <a:srgbClr val="F050F8"/>
                </a:solidFill>
              </a:rPr>
              <a:t>Standardized M&amp;V Methodology, Including for EV Load Shifting</a:t>
            </a:r>
            <a:endParaRPr b="1" dirty="0">
              <a:solidFill>
                <a:srgbClr val="F050F8"/>
              </a:solidFill>
            </a:endParaRPr>
          </a:p>
          <a:p>
            <a:pPr marL="914400" lvl="1" indent="-290830" algn="l" rtl="0">
              <a:spcBef>
                <a:spcPts val="0"/>
              </a:spcBef>
              <a:spcAft>
                <a:spcPts val="0"/>
              </a:spcAft>
              <a:buSzPct val="100000"/>
              <a:buAutoNum type="alphaLcPeriod"/>
            </a:pPr>
            <a:r>
              <a:rPr lang="en" dirty="0"/>
              <a:t>Reduces ambiguity, allowing for greater incentives</a:t>
            </a:r>
            <a:endParaRPr dirty="0"/>
          </a:p>
          <a:p>
            <a:pPr marL="914400" lvl="1" indent="-290830" algn="l" rtl="0">
              <a:spcBef>
                <a:spcPts val="0"/>
              </a:spcBef>
              <a:spcAft>
                <a:spcPts val="0"/>
              </a:spcAft>
              <a:buSzPct val="100000"/>
              <a:buAutoNum type="alphaLcPeriod"/>
            </a:pPr>
            <a:r>
              <a:rPr lang="en" dirty="0"/>
              <a:t>Ensures fairness in incentives across ERCOT and device types</a:t>
            </a: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E0F0C-6EAB-AF5F-9E45-BFC269ABB48E}"/>
              </a:ext>
            </a:extLst>
          </p:cNvPr>
          <p:cNvSpPr>
            <a:spLocks noGrp="1"/>
          </p:cNvSpPr>
          <p:nvPr>
            <p:ph type="title"/>
          </p:nvPr>
        </p:nvSpPr>
        <p:spPr/>
        <p:txBody>
          <a:bodyPr/>
          <a:lstStyle/>
          <a:p>
            <a:r>
              <a:rPr lang="en-US" dirty="0"/>
              <a:t>Beneficial Changes to NPRR 1296 Proposal</a:t>
            </a:r>
          </a:p>
        </p:txBody>
      </p:sp>
      <p:sp>
        <p:nvSpPr>
          <p:cNvPr id="3" name="Text Placeholder 2">
            <a:extLst>
              <a:ext uri="{FF2B5EF4-FFF2-40B4-BE49-F238E27FC236}">
                <a16:creationId xmlns:a16="http://schemas.microsoft.com/office/drawing/2014/main" id="{5E86CE5A-5F17-767E-DF0C-BF44E9358FB8}"/>
              </a:ext>
            </a:extLst>
          </p:cNvPr>
          <p:cNvSpPr>
            <a:spLocks noGrp="1"/>
          </p:cNvSpPr>
          <p:nvPr>
            <p:ph type="body" idx="1"/>
          </p:nvPr>
        </p:nvSpPr>
        <p:spPr/>
        <p:txBody>
          <a:bodyPr/>
          <a:lstStyle/>
          <a:p>
            <a:r>
              <a:rPr lang="en-US" dirty="0"/>
              <a:t>ERCOT continues to establish procurement caps for each season.</a:t>
            </a:r>
          </a:p>
          <a:p>
            <a:r>
              <a:rPr lang="en-US" dirty="0"/>
              <a:t>Competitive procurement for demand response capability.</a:t>
            </a:r>
          </a:p>
          <a:p>
            <a:r>
              <a:rPr lang="en-US" dirty="0"/>
              <a:t>Deployment is known to wholesale market beforehand rather than after the fact.</a:t>
            </a:r>
          </a:p>
          <a:p>
            <a:r>
              <a:rPr lang="en-US" dirty="0"/>
              <a:t>Wholesale market price impacts can be addressed in real time – like other reliability actions ERCOT takes.</a:t>
            </a:r>
          </a:p>
        </p:txBody>
      </p:sp>
    </p:spTree>
    <p:extLst>
      <p:ext uri="{BB962C8B-B14F-4D97-AF65-F5344CB8AC3E}">
        <p14:creationId xmlns:p14="http://schemas.microsoft.com/office/powerpoint/2010/main" val="26879211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93"/>
        <p:cNvGrpSpPr/>
        <p:nvPr/>
      </p:nvGrpSpPr>
      <p:grpSpPr>
        <a:xfrm>
          <a:off x="0" y="0"/>
          <a:ext cx="0" cy="0"/>
          <a:chOff x="0" y="0"/>
          <a:chExt cx="0" cy="0"/>
        </a:xfrm>
      </p:grpSpPr>
      <p:sp>
        <p:nvSpPr>
          <p:cNvPr id="194" name="Google Shape;194;p23"/>
          <p:cNvSpPr txBox="1">
            <a:spLocks noGrp="1"/>
          </p:cNvSpPr>
          <p:nvPr>
            <p:ph type="title"/>
          </p:nvPr>
        </p:nvSpPr>
        <p:spPr>
          <a:xfrm>
            <a:off x="1329900" y="2317800"/>
            <a:ext cx="6484200" cy="507900"/>
          </a:xfrm>
          <a:prstGeom prst="rect">
            <a:avLst/>
          </a:prstGeom>
          <a:noFill/>
          <a:ln>
            <a:noFill/>
          </a:ln>
        </p:spPr>
        <p:txBody>
          <a:bodyPr spcFirstLastPara="1" wrap="square" lIns="0" tIns="0" rIns="0" bIns="0" anchor="b" anchorCtr="0">
            <a:spAutoFit/>
          </a:bodyPr>
          <a:lstStyle/>
          <a:p>
            <a:pPr marL="0" lvl="0" indent="0" algn="ctr" rtl="0">
              <a:spcBef>
                <a:spcPts val="0"/>
              </a:spcBef>
              <a:spcAft>
                <a:spcPts val="0"/>
              </a:spcAft>
              <a:buClr>
                <a:schemeClr val="lt1"/>
              </a:buClr>
              <a:buSzPts val="3300"/>
              <a:buFont typeface="Montserrat"/>
              <a:buNone/>
            </a:pPr>
            <a:r>
              <a:rPr lang="en"/>
              <a:t>Questions?</a:t>
            </a:r>
            <a:endParaRPr/>
          </a:p>
        </p:txBody>
      </p:sp>
      <p:pic>
        <p:nvPicPr>
          <p:cNvPr id="195" name="Google Shape;195;p23"/>
          <p:cNvPicPr preferRelativeResize="0"/>
          <p:nvPr/>
        </p:nvPicPr>
        <p:blipFill rotWithShape="1">
          <a:blip r:embed="rId3">
            <a:alphaModFix/>
          </a:blip>
          <a:srcRect l="4991" t="2201" r="660" b="824"/>
          <a:stretch/>
        </p:blipFill>
        <p:spPr>
          <a:xfrm rot="-5400000">
            <a:off x="9451576" y="254231"/>
            <a:ext cx="1731187" cy="1017901"/>
          </a:xfrm>
          <a:prstGeom prst="rect">
            <a:avLst/>
          </a:prstGeom>
          <a:noFill/>
          <a:ln>
            <a:noFill/>
          </a:ln>
        </p:spPr>
      </p:pic>
      <p:pic>
        <p:nvPicPr>
          <p:cNvPr id="196" name="Google Shape;196;p23"/>
          <p:cNvPicPr preferRelativeResize="0"/>
          <p:nvPr/>
        </p:nvPicPr>
        <p:blipFill rotWithShape="1">
          <a:blip r:embed="rId3">
            <a:alphaModFix/>
          </a:blip>
          <a:srcRect l="4991" t="2201" r="660" b="824"/>
          <a:stretch/>
        </p:blipFill>
        <p:spPr>
          <a:xfrm rot="5400000">
            <a:off x="-356645" y="3768956"/>
            <a:ext cx="1731188" cy="101790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a:extLst>
            <a:ext uri="{FF2B5EF4-FFF2-40B4-BE49-F238E27FC236}">
              <a16:creationId xmlns:a16="http://schemas.microsoft.com/office/drawing/2014/main" id="{83BAA914-DA8F-93A9-2C31-599229A36B38}"/>
            </a:ext>
          </a:extLst>
        </p:cNvPr>
        <p:cNvGrpSpPr/>
        <p:nvPr/>
      </p:nvGrpSpPr>
      <p:grpSpPr>
        <a:xfrm>
          <a:off x="0" y="0"/>
          <a:ext cx="0" cy="0"/>
          <a:chOff x="0" y="0"/>
          <a:chExt cx="0" cy="0"/>
        </a:xfrm>
      </p:grpSpPr>
      <p:sp>
        <p:nvSpPr>
          <p:cNvPr id="67" name="Google Shape;67;p13">
            <a:extLst>
              <a:ext uri="{FF2B5EF4-FFF2-40B4-BE49-F238E27FC236}">
                <a16:creationId xmlns:a16="http://schemas.microsoft.com/office/drawing/2014/main" id="{90944A5D-27A4-6BC5-5C27-5D3E5E3D88AB}"/>
              </a:ext>
            </a:extLst>
          </p:cNvPr>
          <p:cNvSpPr txBox="1">
            <a:spLocks noGrp="1"/>
          </p:cNvSpPr>
          <p:nvPr>
            <p:ph type="title"/>
          </p:nvPr>
        </p:nvSpPr>
        <p:spPr>
          <a:xfrm>
            <a:off x="311700" y="445025"/>
            <a:ext cx="8520600" cy="572700"/>
          </a:xfrm>
        </p:spPr>
        <p:txBody>
          <a:bodyPr spcFirstLastPara="1" wrap="square" lIns="91425" tIns="91425" rIns="91425" bIns="91425" anchor="ctr" anchorCtr="0">
            <a:normAutofit/>
          </a:bodyPr>
          <a:lstStyle/>
          <a:p>
            <a:pPr marL="0" lvl="0" indent="0" rtl="0">
              <a:lnSpc>
                <a:spcPct val="90000"/>
              </a:lnSpc>
              <a:spcBef>
                <a:spcPts val="0"/>
              </a:spcBef>
              <a:spcAft>
                <a:spcPts val="0"/>
              </a:spcAft>
              <a:buNone/>
            </a:pPr>
            <a:r>
              <a:rPr lang="en-US" sz="2700"/>
              <a:t>What are the Key Objectives?</a:t>
            </a:r>
          </a:p>
        </p:txBody>
      </p:sp>
      <p:graphicFrame>
        <p:nvGraphicFramePr>
          <p:cNvPr id="70" name="Google Shape;68;p13">
            <a:extLst>
              <a:ext uri="{FF2B5EF4-FFF2-40B4-BE49-F238E27FC236}">
                <a16:creationId xmlns:a16="http://schemas.microsoft.com/office/drawing/2014/main" id="{80D811B1-6FC1-70B7-200C-0FDCCC39B419}"/>
              </a:ext>
            </a:extLst>
          </p:cNvPr>
          <p:cNvGraphicFramePr/>
          <p:nvPr>
            <p:extLst>
              <p:ext uri="{D42A27DB-BD31-4B8C-83A1-F6EECF244321}">
                <p14:modId xmlns:p14="http://schemas.microsoft.com/office/powerpoint/2010/main" val="2754915068"/>
              </p:ext>
            </p:extLst>
          </p:nvPr>
        </p:nvGraphicFramePr>
        <p:xfrm>
          <a:off x="311700" y="1208225"/>
          <a:ext cx="8520600" cy="3264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013934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Executive summary</a:t>
            </a:r>
            <a:endParaRPr/>
          </a:p>
        </p:txBody>
      </p:sp>
      <p:sp>
        <p:nvSpPr>
          <p:cNvPr id="68" name="Google Shape;68;p13"/>
          <p:cNvSpPr txBox="1">
            <a:spLocks noGrp="1"/>
          </p:cNvSpPr>
          <p:nvPr>
            <p:ph type="body" idx="1"/>
          </p:nvPr>
        </p:nvSpPr>
        <p:spPr>
          <a:xfrm>
            <a:off x="311700" y="1152475"/>
            <a:ext cx="8474100" cy="3416400"/>
          </a:xfrm>
          <a:prstGeom prst="rect">
            <a:avLst/>
          </a:prstGeom>
        </p:spPr>
        <p:txBody>
          <a:bodyPr spcFirstLastPara="1" wrap="square" lIns="91425" tIns="91425" rIns="91425" bIns="91425" anchor="t" anchorCtr="0">
            <a:normAutofit fontScale="55000" lnSpcReduction="20000"/>
          </a:bodyPr>
          <a:lstStyle/>
          <a:p>
            <a:pPr marL="0" lvl="0" indent="0" algn="l" rtl="0">
              <a:spcBef>
                <a:spcPts val="0"/>
              </a:spcBef>
              <a:spcAft>
                <a:spcPts val="0"/>
              </a:spcAft>
              <a:buNone/>
            </a:pPr>
            <a:r>
              <a:rPr lang="en" dirty="0"/>
              <a:t>Octopus Energy has a </a:t>
            </a:r>
            <a:r>
              <a:rPr lang="en" b="1" dirty="0">
                <a:solidFill>
                  <a:srgbClr val="F050F8"/>
                </a:solidFill>
              </a:rPr>
              <a:t>proven track record </a:t>
            </a:r>
            <a:r>
              <a:rPr lang="en" dirty="0"/>
              <a:t>encouraging its residential customers to engage in </a:t>
            </a:r>
            <a:r>
              <a:rPr lang="en" b="1" dirty="0">
                <a:solidFill>
                  <a:srgbClr val="F050F8"/>
                </a:solidFill>
              </a:rPr>
              <a:t>economic demand response</a:t>
            </a:r>
            <a:r>
              <a:rPr lang="en" dirty="0"/>
              <a:t>. OctoFlex (former wholesale indexed product) saved customers 20-40% off the average price of electricity by encouraging demand response. Legislative and regulatory action eliminated option to offer such plans to residential and small commercial customers.</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Octopus Energy has a </a:t>
            </a:r>
            <a:r>
              <a:rPr lang="en" b="1" dirty="0">
                <a:solidFill>
                  <a:srgbClr val="F050F8"/>
                </a:solidFill>
              </a:rPr>
              <a:t>proven track record</a:t>
            </a:r>
            <a:r>
              <a:rPr lang="en" dirty="0"/>
              <a:t> working with system operators to develop successful demand response (DR) programs. In the UK, we co-developed the Demand Flexibility Service (DFS), a massively successful program that </a:t>
            </a:r>
            <a:r>
              <a:rPr lang="en" b="1" dirty="0">
                <a:solidFill>
                  <a:srgbClr val="F050F8"/>
                </a:solidFill>
              </a:rPr>
              <a:t>reduced more than 1.8GWh of peak demand across 700k households.</a:t>
            </a:r>
            <a:endParaRPr b="1" dirty="0">
              <a:solidFill>
                <a:srgbClr val="F050F8"/>
              </a:solidFill>
            </a:endParaRPr>
          </a:p>
          <a:p>
            <a:pPr marL="0" lvl="0" indent="0" algn="l" rtl="0">
              <a:spcBef>
                <a:spcPts val="1200"/>
              </a:spcBef>
              <a:spcAft>
                <a:spcPts val="0"/>
              </a:spcAft>
              <a:buNone/>
            </a:pPr>
            <a:r>
              <a:rPr lang="en" dirty="0"/>
              <a:t>Though the UK market and ERCOT are different, an adapted DFS program that </a:t>
            </a:r>
            <a:r>
              <a:rPr lang="en" b="1" dirty="0">
                <a:solidFill>
                  <a:srgbClr val="F050F8"/>
                </a:solidFill>
              </a:rPr>
              <a:t>takes advantage of existing ERCOT processes can create a successful DR program with low administrative complexity</a:t>
            </a:r>
            <a:r>
              <a:rPr lang="en" dirty="0"/>
              <a:t>. </a:t>
            </a:r>
            <a:endParaRPr dirty="0"/>
          </a:p>
          <a:p>
            <a:pPr marL="0" lvl="0" indent="0" algn="l" rtl="0">
              <a:spcBef>
                <a:spcPts val="1200"/>
              </a:spcBef>
              <a:spcAft>
                <a:spcPts val="0"/>
              </a:spcAft>
              <a:buNone/>
            </a:pPr>
            <a:r>
              <a:rPr lang="en" dirty="0"/>
              <a:t>In our experience </a:t>
            </a:r>
            <a:r>
              <a:rPr lang="en" b="1" dirty="0">
                <a:solidFill>
                  <a:srgbClr val="F050F8"/>
                </a:solidFill>
              </a:rPr>
              <a:t>in Texas, the primary challenge we face administering DR programs is uncertainty around real-time price volatility and valuing participation in DR events</a:t>
            </a:r>
            <a:r>
              <a:rPr lang="en" dirty="0"/>
              <a:t>. This makes predicting the value and frequency of events difficult, and drives incentives for customers that must be conservative which reduces participation.</a:t>
            </a:r>
            <a:endParaRPr dirty="0"/>
          </a:p>
          <a:p>
            <a:pPr marL="0" lvl="0" indent="0" algn="l" rtl="0">
              <a:spcBef>
                <a:spcPts val="1200"/>
              </a:spcBef>
              <a:spcAft>
                <a:spcPts val="1200"/>
              </a:spcAft>
              <a:buNone/>
            </a:pPr>
            <a:r>
              <a:rPr lang="en" dirty="0"/>
              <a:t>An ideal program structure would </a:t>
            </a:r>
            <a:r>
              <a:rPr lang="en" b="1" dirty="0">
                <a:solidFill>
                  <a:srgbClr val="F050F8"/>
                </a:solidFill>
              </a:rPr>
              <a:t>procure DR Flexible Load on a quarterly basis using a capacity payment</a:t>
            </a:r>
            <a:r>
              <a:rPr lang="en" dirty="0"/>
              <a:t> with </a:t>
            </a:r>
            <a:r>
              <a:rPr lang="en" b="1" dirty="0">
                <a:solidFill>
                  <a:srgbClr val="F050F8"/>
                </a:solidFill>
              </a:rPr>
              <a:t>additional performance-based compensation based on the wholesale price of energy, with adjustments for reliability deployment</a:t>
            </a:r>
            <a:r>
              <a:rPr lang="en" dirty="0"/>
              <a:t>, during the period of performance. Additionally, a </a:t>
            </a:r>
            <a:r>
              <a:rPr lang="en" b="1" dirty="0">
                <a:solidFill>
                  <a:srgbClr val="F050F8"/>
                </a:solidFill>
              </a:rPr>
              <a:t>standardized measurement &amp; valuation (M&amp;V) </a:t>
            </a:r>
            <a:r>
              <a:rPr lang="en" dirty="0"/>
              <a:t>methodology that also </a:t>
            </a:r>
            <a:r>
              <a:rPr lang="en" b="1" dirty="0">
                <a:solidFill>
                  <a:srgbClr val="F050F8"/>
                </a:solidFill>
              </a:rPr>
              <a:t>accounts for EV shifting</a:t>
            </a:r>
            <a:r>
              <a:rPr lang="en" dirty="0"/>
              <a:t> behavior would enable more consistent and fair compensation across REPs and device types. </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205F7-39BA-A7BE-8863-7D38FD86DF1F}"/>
              </a:ext>
            </a:extLst>
          </p:cNvPr>
          <p:cNvSpPr>
            <a:spLocks noGrp="1"/>
          </p:cNvSpPr>
          <p:nvPr>
            <p:ph type="title"/>
          </p:nvPr>
        </p:nvSpPr>
        <p:spPr/>
        <p:txBody>
          <a:bodyPr/>
          <a:lstStyle/>
          <a:p>
            <a:r>
              <a:rPr lang="en-US" dirty="0"/>
              <a:t>Limits on Residential Market Options</a:t>
            </a:r>
          </a:p>
        </p:txBody>
      </p:sp>
      <p:sp>
        <p:nvSpPr>
          <p:cNvPr id="3" name="Text Placeholder 2">
            <a:extLst>
              <a:ext uri="{FF2B5EF4-FFF2-40B4-BE49-F238E27FC236}">
                <a16:creationId xmlns:a16="http://schemas.microsoft.com/office/drawing/2014/main" id="{003BB7C1-BFDD-135A-3232-E38E59F4FA2C}"/>
              </a:ext>
            </a:extLst>
          </p:cNvPr>
          <p:cNvSpPr>
            <a:spLocks noGrp="1"/>
          </p:cNvSpPr>
          <p:nvPr>
            <p:ph type="body" idx="1"/>
          </p:nvPr>
        </p:nvSpPr>
        <p:spPr/>
        <p:txBody>
          <a:bodyPr>
            <a:normAutofit/>
          </a:bodyPr>
          <a:lstStyle/>
          <a:p>
            <a:r>
              <a:rPr lang="en-US" dirty="0"/>
              <a:t>In the 87</a:t>
            </a:r>
            <a:r>
              <a:rPr lang="en-US" baseline="30000" dirty="0"/>
              <a:t>th</a:t>
            </a:r>
            <a:r>
              <a:rPr lang="en-US" dirty="0"/>
              <a:t> Legislative Session (2021), the Texas Legislature enacted Utilities Code §39.110 to prohibit the sale of wholesale indexed products to residential and small commercial customers by REPs. (HB 16).  This ban became effective on September 1, 2021.</a:t>
            </a:r>
          </a:p>
          <a:p>
            <a:r>
              <a:rPr lang="en-US" dirty="0"/>
              <a:t>In Project No. 51830, Octopus Energy argued that the Commission could allow the continued sale of limited wholesale indexed products that included guardrails to prevent customer exposure to full wholesale pricing variability, but the Commission amended Substantive Rule §25.475 to ban the sale of all wholesale indexed products to residential and small commercial products.</a:t>
            </a:r>
          </a:p>
        </p:txBody>
      </p:sp>
    </p:spTree>
    <p:extLst>
      <p:ext uri="{BB962C8B-B14F-4D97-AF65-F5344CB8AC3E}">
        <p14:creationId xmlns:p14="http://schemas.microsoft.com/office/powerpoint/2010/main" val="1253276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72"/>
        <p:cNvGrpSpPr/>
        <p:nvPr/>
      </p:nvGrpSpPr>
      <p:grpSpPr>
        <a:xfrm>
          <a:off x="0" y="0"/>
          <a:ext cx="0" cy="0"/>
          <a:chOff x="0" y="0"/>
          <a:chExt cx="0" cy="0"/>
        </a:xfrm>
      </p:grpSpPr>
      <p:sp>
        <p:nvSpPr>
          <p:cNvPr id="73" name="Google Shape;73;p14"/>
          <p:cNvSpPr txBox="1">
            <a:spLocks noGrp="1"/>
          </p:cNvSpPr>
          <p:nvPr>
            <p:ph type="title"/>
          </p:nvPr>
        </p:nvSpPr>
        <p:spPr>
          <a:xfrm>
            <a:off x="1017899" y="2317937"/>
            <a:ext cx="7064893" cy="1015663"/>
          </a:xfrm>
          <a:prstGeom prst="rect">
            <a:avLst/>
          </a:prstGeom>
          <a:noFill/>
          <a:ln>
            <a:noFill/>
          </a:ln>
        </p:spPr>
        <p:txBody>
          <a:bodyPr spcFirstLastPara="1" wrap="square" lIns="0" tIns="0" rIns="0" bIns="0" anchor="b" anchorCtr="0">
            <a:spAutoFit/>
          </a:bodyPr>
          <a:lstStyle/>
          <a:p>
            <a:pPr marL="0" lvl="0" indent="0" algn="ctr" rtl="0">
              <a:spcBef>
                <a:spcPts val="0"/>
              </a:spcBef>
              <a:spcAft>
                <a:spcPts val="0"/>
              </a:spcAft>
              <a:buClr>
                <a:schemeClr val="lt1"/>
              </a:buClr>
              <a:buSzPts val="3300"/>
              <a:buFont typeface="Montserrat"/>
              <a:buNone/>
            </a:pPr>
            <a:r>
              <a:rPr lang="en" dirty="0"/>
              <a:t>Alternative Approach: </a:t>
            </a:r>
            <a:br>
              <a:rPr lang="en" dirty="0"/>
            </a:br>
            <a:r>
              <a:rPr lang="en" dirty="0"/>
              <a:t>UK Demand Flexibility Service</a:t>
            </a:r>
            <a:endParaRPr dirty="0"/>
          </a:p>
        </p:txBody>
      </p:sp>
      <p:pic>
        <p:nvPicPr>
          <p:cNvPr id="74" name="Google Shape;74;p14"/>
          <p:cNvPicPr preferRelativeResize="0"/>
          <p:nvPr/>
        </p:nvPicPr>
        <p:blipFill rotWithShape="1">
          <a:blip r:embed="rId3">
            <a:alphaModFix/>
          </a:blip>
          <a:srcRect l="4991" t="2201" r="660" b="824"/>
          <a:stretch/>
        </p:blipFill>
        <p:spPr>
          <a:xfrm rot="-5400000">
            <a:off x="9451576" y="254231"/>
            <a:ext cx="1731187" cy="1017901"/>
          </a:xfrm>
          <a:prstGeom prst="rect">
            <a:avLst/>
          </a:prstGeom>
          <a:noFill/>
          <a:ln>
            <a:noFill/>
          </a:ln>
        </p:spPr>
      </p:pic>
      <p:pic>
        <p:nvPicPr>
          <p:cNvPr id="75" name="Google Shape;75;p14"/>
          <p:cNvPicPr preferRelativeResize="0"/>
          <p:nvPr/>
        </p:nvPicPr>
        <p:blipFill rotWithShape="1">
          <a:blip r:embed="rId3">
            <a:alphaModFix/>
          </a:blip>
          <a:srcRect l="4991" t="2201" r="660" b="824"/>
          <a:stretch/>
        </p:blipFill>
        <p:spPr>
          <a:xfrm rot="5400000">
            <a:off x="-356645" y="3768956"/>
            <a:ext cx="1731188" cy="101790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5"/>
          <p:cNvSpPr txBox="1">
            <a:spLocks noGrp="1"/>
          </p:cNvSpPr>
          <p:nvPr>
            <p:ph type="title"/>
          </p:nvPr>
        </p:nvSpPr>
        <p:spPr>
          <a:xfrm>
            <a:off x="311700" y="445025"/>
            <a:ext cx="8749500" cy="572700"/>
          </a:xfrm>
          <a:prstGeom prst="rect">
            <a:avLst/>
          </a:prstGeom>
        </p:spPr>
        <p:txBody>
          <a:bodyPr spcFirstLastPara="1" wrap="square" lIns="91425" tIns="91425" rIns="91425" bIns="91425" anchor="ctr" anchorCtr="0">
            <a:normAutofit fontScale="90000"/>
          </a:bodyPr>
          <a:lstStyle/>
          <a:p>
            <a:pPr marL="0" lvl="0" indent="0" algn="l" rtl="0">
              <a:spcBef>
                <a:spcPts val="0"/>
              </a:spcBef>
              <a:spcAft>
                <a:spcPts val="0"/>
              </a:spcAft>
              <a:buNone/>
            </a:pPr>
            <a:r>
              <a:rPr lang="en"/>
              <a:t>UK Energy System Operator, National Grid, Demand Flexibility Service was a landmark for domestic flexibility</a:t>
            </a:r>
            <a:endParaRPr/>
          </a:p>
        </p:txBody>
      </p:sp>
      <p:pic>
        <p:nvPicPr>
          <p:cNvPr id="81" name="Google Shape;81;p15"/>
          <p:cNvPicPr preferRelativeResize="0"/>
          <p:nvPr/>
        </p:nvPicPr>
        <p:blipFill rotWithShape="1">
          <a:blip r:embed="rId3">
            <a:alphaModFix/>
          </a:blip>
          <a:srcRect l="10741" t="19185" r="10512" b="27626"/>
          <a:stretch/>
        </p:blipFill>
        <p:spPr>
          <a:xfrm>
            <a:off x="7152350" y="1893361"/>
            <a:ext cx="486650" cy="354999"/>
          </a:xfrm>
          <a:prstGeom prst="rect">
            <a:avLst/>
          </a:prstGeom>
          <a:noFill/>
          <a:ln>
            <a:noFill/>
          </a:ln>
        </p:spPr>
      </p:pic>
      <p:sp>
        <p:nvSpPr>
          <p:cNvPr id="82" name="Google Shape;82;p15"/>
          <p:cNvSpPr/>
          <p:nvPr/>
        </p:nvSpPr>
        <p:spPr>
          <a:xfrm>
            <a:off x="5585088" y="4131713"/>
            <a:ext cx="913500" cy="505200"/>
          </a:xfrm>
          <a:prstGeom prst="rect">
            <a:avLst/>
          </a:prstGeom>
          <a:noFill/>
          <a:ln>
            <a:noFill/>
          </a:ln>
        </p:spPr>
        <p:txBody>
          <a:bodyPr spcFirstLastPara="1" wrap="square" lIns="18000" tIns="91425" rIns="18000" bIns="91425" anchor="ctr" anchorCtr="0">
            <a:noAutofit/>
          </a:bodyPr>
          <a:lstStyle/>
          <a:p>
            <a:pPr marL="0" lvl="0" indent="0" algn="ctr" rtl="0">
              <a:spcBef>
                <a:spcPts val="0"/>
              </a:spcBef>
              <a:spcAft>
                <a:spcPts val="0"/>
              </a:spcAft>
              <a:buNone/>
            </a:pPr>
            <a:r>
              <a:rPr lang="en" sz="1100">
                <a:solidFill>
                  <a:schemeClr val="lt1"/>
                </a:solidFill>
                <a:latin typeface="Montserrat"/>
                <a:ea typeface="Montserrat"/>
                <a:cs typeface="Montserrat"/>
                <a:sym typeface="Montserrat"/>
              </a:rPr>
              <a:t>Customer opts-in and turns down</a:t>
            </a:r>
            <a:endParaRPr sz="1100">
              <a:solidFill>
                <a:schemeClr val="lt1"/>
              </a:solidFill>
              <a:latin typeface="Montserrat"/>
              <a:ea typeface="Montserrat"/>
              <a:cs typeface="Montserrat"/>
              <a:sym typeface="Montserrat"/>
            </a:endParaRPr>
          </a:p>
        </p:txBody>
      </p:sp>
      <p:pic>
        <p:nvPicPr>
          <p:cNvPr id="83" name="Google Shape;83;p15"/>
          <p:cNvPicPr preferRelativeResize="0"/>
          <p:nvPr/>
        </p:nvPicPr>
        <p:blipFill>
          <a:blip r:embed="rId4">
            <a:alphaModFix/>
          </a:blip>
          <a:stretch>
            <a:fillRect/>
          </a:stretch>
        </p:blipFill>
        <p:spPr>
          <a:xfrm>
            <a:off x="5726769" y="1893361"/>
            <a:ext cx="630175" cy="630175"/>
          </a:xfrm>
          <a:prstGeom prst="rect">
            <a:avLst/>
          </a:prstGeom>
          <a:noFill/>
          <a:ln>
            <a:noFill/>
          </a:ln>
        </p:spPr>
      </p:pic>
      <p:sp>
        <p:nvSpPr>
          <p:cNvPr id="84" name="Google Shape;84;p15"/>
          <p:cNvSpPr/>
          <p:nvPr/>
        </p:nvSpPr>
        <p:spPr>
          <a:xfrm>
            <a:off x="7001438" y="2692775"/>
            <a:ext cx="1185300" cy="505200"/>
          </a:xfrm>
          <a:prstGeom prst="rect">
            <a:avLst/>
          </a:prstGeom>
          <a:noFill/>
          <a:ln>
            <a:noFill/>
          </a:ln>
        </p:spPr>
        <p:txBody>
          <a:bodyPr spcFirstLastPara="1" wrap="square" lIns="18000" tIns="91425" rIns="18000" bIns="91425" anchor="ctr" anchorCtr="0">
            <a:noAutofit/>
          </a:bodyPr>
          <a:lstStyle/>
          <a:p>
            <a:pPr marL="0" lvl="0" indent="0" algn="ctr" rtl="0">
              <a:spcBef>
                <a:spcPts val="0"/>
              </a:spcBef>
              <a:spcAft>
                <a:spcPts val="0"/>
              </a:spcAft>
              <a:buNone/>
            </a:pPr>
            <a:r>
              <a:rPr lang="en" sz="1100">
                <a:solidFill>
                  <a:schemeClr val="lt1"/>
                </a:solidFill>
                <a:latin typeface="Montserrat"/>
                <a:ea typeface="Montserrat"/>
                <a:cs typeface="Montserrat"/>
                <a:sym typeface="Montserrat"/>
              </a:rPr>
              <a:t>If successful, provider asks customer to turn down</a:t>
            </a:r>
            <a:endParaRPr sz="1100">
              <a:solidFill>
                <a:schemeClr val="lt1"/>
              </a:solidFill>
              <a:latin typeface="Montserrat"/>
              <a:ea typeface="Montserrat"/>
              <a:cs typeface="Montserrat"/>
              <a:sym typeface="Montserrat"/>
            </a:endParaRPr>
          </a:p>
        </p:txBody>
      </p:sp>
      <p:sp>
        <p:nvSpPr>
          <p:cNvPr id="85" name="Google Shape;85;p15"/>
          <p:cNvSpPr/>
          <p:nvPr/>
        </p:nvSpPr>
        <p:spPr>
          <a:xfrm>
            <a:off x="7081877" y="4216125"/>
            <a:ext cx="1204800" cy="505200"/>
          </a:xfrm>
          <a:prstGeom prst="rect">
            <a:avLst/>
          </a:prstGeom>
          <a:noFill/>
          <a:ln>
            <a:noFill/>
          </a:ln>
        </p:spPr>
        <p:txBody>
          <a:bodyPr spcFirstLastPara="1" wrap="square" lIns="18000" tIns="91425" rIns="18000" bIns="91425" anchor="ctr" anchorCtr="0">
            <a:noAutofit/>
          </a:bodyPr>
          <a:lstStyle/>
          <a:p>
            <a:pPr marL="0" lvl="0" indent="0" algn="ctr" rtl="0">
              <a:spcBef>
                <a:spcPts val="0"/>
              </a:spcBef>
              <a:spcAft>
                <a:spcPts val="0"/>
              </a:spcAft>
              <a:buNone/>
            </a:pPr>
            <a:r>
              <a:rPr lang="en" sz="1100">
                <a:solidFill>
                  <a:schemeClr val="lt1"/>
                </a:solidFill>
                <a:latin typeface="Montserrat"/>
                <a:ea typeface="Montserrat"/>
                <a:cs typeface="Montserrat"/>
                <a:sym typeface="Montserrat"/>
              </a:rPr>
              <a:t>Provider sends results to NG, no penalties initially</a:t>
            </a:r>
            <a:endParaRPr sz="1100">
              <a:solidFill>
                <a:schemeClr val="lt1"/>
              </a:solidFill>
              <a:latin typeface="Montserrat"/>
              <a:ea typeface="Montserrat"/>
              <a:cs typeface="Montserrat"/>
              <a:sym typeface="Montserrat"/>
            </a:endParaRPr>
          </a:p>
        </p:txBody>
      </p:sp>
      <p:pic>
        <p:nvPicPr>
          <p:cNvPr id="86" name="Google Shape;86;p15"/>
          <p:cNvPicPr preferRelativeResize="0"/>
          <p:nvPr/>
        </p:nvPicPr>
        <p:blipFill>
          <a:blip r:embed="rId5">
            <a:alphaModFix/>
          </a:blip>
          <a:stretch>
            <a:fillRect/>
          </a:stretch>
        </p:blipFill>
        <p:spPr>
          <a:xfrm>
            <a:off x="5834325" y="3656362"/>
            <a:ext cx="415025" cy="415025"/>
          </a:xfrm>
          <a:prstGeom prst="rect">
            <a:avLst/>
          </a:prstGeom>
          <a:noFill/>
          <a:ln>
            <a:noFill/>
          </a:ln>
        </p:spPr>
      </p:pic>
      <p:pic>
        <p:nvPicPr>
          <p:cNvPr id="87" name="Google Shape;87;p15"/>
          <p:cNvPicPr preferRelativeResize="0"/>
          <p:nvPr/>
        </p:nvPicPr>
        <p:blipFill>
          <a:blip r:embed="rId6">
            <a:alphaModFix/>
          </a:blip>
          <a:stretch>
            <a:fillRect/>
          </a:stretch>
        </p:blipFill>
        <p:spPr>
          <a:xfrm>
            <a:off x="7590675" y="2074450"/>
            <a:ext cx="445225" cy="445225"/>
          </a:xfrm>
          <a:prstGeom prst="rect">
            <a:avLst/>
          </a:prstGeom>
          <a:noFill/>
          <a:ln>
            <a:noFill/>
          </a:ln>
        </p:spPr>
      </p:pic>
      <p:pic>
        <p:nvPicPr>
          <p:cNvPr id="88" name="Google Shape;88;p15"/>
          <p:cNvPicPr preferRelativeResize="0"/>
          <p:nvPr/>
        </p:nvPicPr>
        <p:blipFill rotWithShape="1">
          <a:blip r:embed="rId7">
            <a:alphaModFix/>
          </a:blip>
          <a:srcRect l="-5041" r="-5041"/>
          <a:stretch/>
        </p:blipFill>
        <p:spPr>
          <a:xfrm>
            <a:off x="7247237" y="3642400"/>
            <a:ext cx="693725" cy="442950"/>
          </a:xfrm>
          <a:prstGeom prst="rect">
            <a:avLst/>
          </a:prstGeom>
          <a:noFill/>
          <a:ln>
            <a:noFill/>
          </a:ln>
        </p:spPr>
      </p:pic>
      <p:sp>
        <p:nvSpPr>
          <p:cNvPr id="89" name="Google Shape;89;p15"/>
          <p:cNvSpPr/>
          <p:nvPr/>
        </p:nvSpPr>
        <p:spPr>
          <a:xfrm>
            <a:off x="311700" y="2001524"/>
            <a:ext cx="4071900" cy="737400"/>
          </a:xfrm>
          <a:prstGeom prst="rect">
            <a:avLst/>
          </a:prstGeom>
          <a:solidFill>
            <a:srgbClr val="601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600" dirty="0">
                <a:solidFill>
                  <a:srgbClr val="FFFFFF"/>
                </a:solidFill>
                <a:latin typeface="Montserrat"/>
                <a:ea typeface="Montserrat"/>
                <a:cs typeface="Montserrat"/>
                <a:sym typeface="Montserrat"/>
              </a:rPr>
              <a:t>Key National Grid tool for managing system stress in the winter of 2023</a:t>
            </a:r>
            <a:endParaRPr sz="1600" dirty="0">
              <a:solidFill>
                <a:srgbClr val="FFFFFF"/>
              </a:solidFill>
              <a:latin typeface="Montserrat"/>
              <a:ea typeface="Montserrat"/>
              <a:cs typeface="Montserrat"/>
              <a:sym typeface="Montserrat"/>
            </a:endParaRPr>
          </a:p>
        </p:txBody>
      </p:sp>
      <p:sp>
        <p:nvSpPr>
          <p:cNvPr id="90" name="Google Shape;90;p15"/>
          <p:cNvSpPr/>
          <p:nvPr/>
        </p:nvSpPr>
        <p:spPr>
          <a:xfrm>
            <a:off x="311700" y="2992725"/>
            <a:ext cx="4071900" cy="737400"/>
          </a:xfrm>
          <a:prstGeom prst="rect">
            <a:avLst/>
          </a:prstGeom>
          <a:solidFill>
            <a:srgbClr val="F050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600">
                <a:solidFill>
                  <a:srgbClr val="FFFFFF"/>
                </a:solidFill>
                <a:latin typeface="Montserrat"/>
                <a:ea typeface="Montserrat"/>
                <a:cs typeface="Montserrat"/>
                <a:sym typeface="Montserrat"/>
              </a:rPr>
              <a:t>Homes + C&amp;I got paid balancing revenues for reducing demand at key times</a:t>
            </a:r>
            <a:endParaRPr sz="1600">
              <a:solidFill>
                <a:srgbClr val="FFFFFF"/>
              </a:solidFill>
              <a:latin typeface="Montserrat"/>
              <a:ea typeface="Montserrat"/>
              <a:cs typeface="Montserrat"/>
              <a:sym typeface="Montserrat"/>
            </a:endParaRPr>
          </a:p>
        </p:txBody>
      </p:sp>
      <p:sp>
        <p:nvSpPr>
          <p:cNvPr id="91" name="Google Shape;91;p15"/>
          <p:cNvSpPr/>
          <p:nvPr/>
        </p:nvSpPr>
        <p:spPr>
          <a:xfrm>
            <a:off x="311700" y="3983926"/>
            <a:ext cx="4071900" cy="737400"/>
          </a:xfrm>
          <a:prstGeom prst="rect">
            <a:avLst/>
          </a:prstGeom>
          <a:solidFill>
            <a:srgbClr val="60F0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600">
                <a:latin typeface="Montserrat"/>
                <a:ea typeface="Montserrat"/>
                <a:cs typeface="Montserrat"/>
                <a:sym typeface="Montserrat"/>
              </a:rPr>
              <a:t>Open to all suppliers and aggregators – customer just needs smart meter</a:t>
            </a:r>
            <a:endParaRPr sz="1600">
              <a:latin typeface="Montserrat"/>
              <a:ea typeface="Montserrat"/>
              <a:cs typeface="Montserrat"/>
              <a:sym typeface="Montserrat"/>
            </a:endParaRPr>
          </a:p>
        </p:txBody>
      </p:sp>
      <p:sp>
        <p:nvSpPr>
          <p:cNvPr id="92" name="Google Shape;92;p15"/>
          <p:cNvSpPr/>
          <p:nvPr/>
        </p:nvSpPr>
        <p:spPr>
          <a:xfrm>
            <a:off x="5302850" y="2692775"/>
            <a:ext cx="1478100" cy="505200"/>
          </a:xfrm>
          <a:prstGeom prst="rect">
            <a:avLst/>
          </a:prstGeom>
          <a:noFill/>
          <a:ln>
            <a:noFill/>
          </a:ln>
        </p:spPr>
        <p:txBody>
          <a:bodyPr spcFirstLastPara="1" wrap="square" lIns="18000" tIns="91425" rIns="18000" bIns="91425" anchor="ctr" anchorCtr="0">
            <a:noAutofit/>
          </a:bodyPr>
          <a:lstStyle/>
          <a:p>
            <a:pPr marL="0" lvl="0" indent="0" algn="ctr" rtl="0">
              <a:spcBef>
                <a:spcPts val="0"/>
              </a:spcBef>
              <a:spcAft>
                <a:spcPts val="0"/>
              </a:spcAft>
              <a:buNone/>
            </a:pPr>
            <a:r>
              <a:rPr lang="en" sz="1100">
                <a:solidFill>
                  <a:schemeClr val="lt1"/>
                </a:solidFill>
                <a:latin typeface="Montserrat"/>
                <a:ea typeface="Montserrat"/>
                <a:cs typeface="Montserrat"/>
                <a:sym typeface="Montserrat"/>
              </a:rPr>
              <a:t>System Operator alerts providers 2.30pm day before, providers bid</a:t>
            </a:r>
            <a:endParaRPr sz="1100">
              <a:solidFill>
                <a:schemeClr val="lt1"/>
              </a:solidFill>
              <a:latin typeface="Montserrat"/>
              <a:ea typeface="Montserrat"/>
              <a:cs typeface="Montserrat"/>
              <a:sym typeface="Montserrat"/>
            </a:endParaRPr>
          </a:p>
        </p:txBody>
      </p:sp>
      <p:sp>
        <p:nvSpPr>
          <p:cNvPr id="93" name="Google Shape;93;p15"/>
          <p:cNvSpPr/>
          <p:nvPr/>
        </p:nvSpPr>
        <p:spPr>
          <a:xfrm>
            <a:off x="311700" y="1218925"/>
            <a:ext cx="4071900" cy="505200"/>
          </a:xfrm>
          <a:prstGeom prst="rect">
            <a:avLst/>
          </a:prstGeom>
          <a:solidFill>
            <a:srgbClr val="6018C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rgbClr val="FFFFFF"/>
                </a:solidFill>
                <a:latin typeface="Montserrat"/>
                <a:ea typeface="Montserrat"/>
                <a:cs typeface="Montserrat"/>
                <a:sym typeface="Montserrat"/>
              </a:rPr>
              <a:t>Overview</a:t>
            </a:r>
            <a:endParaRPr sz="1600" b="1">
              <a:solidFill>
                <a:srgbClr val="FFFFFF"/>
              </a:solidFill>
              <a:latin typeface="Montserrat"/>
              <a:ea typeface="Montserrat"/>
              <a:cs typeface="Montserrat"/>
              <a:sym typeface="Montserrat"/>
            </a:endParaRPr>
          </a:p>
        </p:txBody>
      </p:sp>
      <p:sp>
        <p:nvSpPr>
          <p:cNvPr id="94" name="Google Shape;94;p15"/>
          <p:cNvSpPr/>
          <p:nvPr/>
        </p:nvSpPr>
        <p:spPr>
          <a:xfrm>
            <a:off x="4760400" y="1218925"/>
            <a:ext cx="4071900" cy="505200"/>
          </a:xfrm>
          <a:prstGeom prst="rect">
            <a:avLst/>
          </a:prstGeom>
          <a:solidFill>
            <a:srgbClr val="6018C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rgbClr val="FFFFFF"/>
                </a:solidFill>
                <a:latin typeface="Montserrat"/>
                <a:ea typeface="Montserrat"/>
                <a:cs typeface="Montserrat"/>
                <a:sym typeface="Montserrat"/>
              </a:rPr>
              <a:t>Process</a:t>
            </a:r>
            <a:endParaRPr sz="1600" b="1">
              <a:solidFill>
                <a:srgbClr val="FFFFFF"/>
              </a:solidFill>
              <a:latin typeface="Montserrat"/>
              <a:ea typeface="Montserrat"/>
              <a:cs typeface="Montserrat"/>
              <a:sym typeface="Montserra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6"/>
          <p:cNvSpPr txBox="1">
            <a:spLocks noGrp="1"/>
          </p:cNvSpPr>
          <p:nvPr>
            <p:ph type="title"/>
          </p:nvPr>
        </p:nvSpPr>
        <p:spPr>
          <a:xfrm>
            <a:off x="311700" y="445025"/>
            <a:ext cx="8749500" cy="572700"/>
          </a:xfrm>
          <a:prstGeom prst="rect">
            <a:avLst/>
          </a:prstGeom>
        </p:spPr>
        <p:txBody>
          <a:bodyPr spcFirstLastPara="1" wrap="square" lIns="91425" tIns="91425" rIns="91425" bIns="91425" anchor="ctr" anchorCtr="0">
            <a:normAutofit fontScale="90000"/>
          </a:bodyPr>
          <a:lstStyle/>
          <a:p>
            <a:pPr marL="0" lvl="0" indent="0" algn="l" rtl="0">
              <a:spcBef>
                <a:spcPts val="0"/>
              </a:spcBef>
              <a:spcAft>
                <a:spcPts val="0"/>
              </a:spcAft>
              <a:buNone/>
            </a:pPr>
            <a:r>
              <a:rPr lang="en"/>
              <a:t>DFS showed that customers are engaged in DR initiatives and can provide significant value to the grid, especially during periods of high grid stress</a:t>
            </a:r>
            <a:endParaRPr/>
          </a:p>
        </p:txBody>
      </p:sp>
      <p:grpSp>
        <p:nvGrpSpPr>
          <p:cNvPr id="100" name="Google Shape;100;p16"/>
          <p:cNvGrpSpPr/>
          <p:nvPr/>
        </p:nvGrpSpPr>
        <p:grpSpPr>
          <a:xfrm>
            <a:off x="3811293" y="1401764"/>
            <a:ext cx="5037452" cy="3255201"/>
            <a:chOff x="1506738" y="995800"/>
            <a:chExt cx="6130524" cy="3816626"/>
          </a:xfrm>
        </p:grpSpPr>
        <p:pic>
          <p:nvPicPr>
            <p:cNvPr id="101" name="Google Shape;101;p16" title="Chart"/>
            <p:cNvPicPr preferRelativeResize="0"/>
            <p:nvPr/>
          </p:nvPicPr>
          <p:blipFill>
            <a:blip r:embed="rId3">
              <a:alphaModFix/>
            </a:blip>
            <a:stretch>
              <a:fillRect/>
            </a:stretch>
          </p:blipFill>
          <p:spPr>
            <a:xfrm>
              <a:off x="1506738" y="995800"/>
              <a:ext cx="6130524" cy="3816626"/>
            </a:xfrm>
            <a:prstGeom prst="rect">
              <a:avLst/>
            </a:prstGeom>
            <a:noFill/>
            <a:ln>
              <a:noFill/>
            </a:ln>
          </p:spPr>
        </p:pic>
        <p:pic>
          <p:nvPicPr>
            <p:cNvPr id="102" name="Google Shape;102;p16"/>
            <p:cNvPicPr preferRelativeResize="0"/>
            <p:nvPr/>
          </p:nvPicPr>
          <p:blipFill>
            <a:blip r:embed="rId4">
              <a:alphaModFix/>
            </a:blip>
            <a:stretch>
              <a:fillRect/>
            </a:stretch>
          </p:blipFill>
          <p:spPr>
            <a:xfrm>
              <a:off x="4135237" y="4648700"/>
              <a:ext cx="1268825" cy="163725"/>
            </a:xfrm>
            <a:prstGeom prst="rect">
              <a:avLst/>
            </a:prstGeom>
            <a:noFill/>
            <a:ln>
              <a:noFill/>
            </a:ln>
          </p:spPr>
        </p:pic>
      </p:grpSp>
      <p:sp>
        <p:nvSpPr>
          <p:cNvPr id="103" name="Google Shape;103;p16"/>
          <p:cNvSpPr txBox="1"/>
          <p:nvPr/>
        </p:nvSpPr>
        <p:spPr>
          <a:xfrm>
            <a:off x="1828800" y="4736225"/>
            <a:ext cx="7729500" cy="292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700">
                <a:solidFill>
                  <a:schemeClr val="lt1"/>
                </a:solidFill>
              </a:rPr>
              <a:t>Note: Sessions 1/23/23 and 1/24/23 were “real” DFS events - dispatched for actual grid requirements, at a higher customer incentive rate (£3.37/kWh and £4.00/kWh respectively).</a:t>
            </a:r>
            <a:endParaRPr sz="700">
              <a:solidFill>
                <a:schemeClr val="lt1"/>
              </a:solidFill>
            </a:endParaRPr>
          </a:p>
        </p:txBody>
      </p:sp>
      <p:sp>
        <p:nvSpPr>
          <p:cNvPr id="104" name="Google Shape;104;p16"/>
          <p:cNvSpPr/>
          <p:nvPr/>
        </p:nvSpPr>
        <p:spPr>
          <a:xfrm>
            <a:off x="1094078" y="1431649"/>
            <a:ext cx="1669500" cy="1722900"/>
          </a:xfrm>
          <a:prstGeom prst="ellipse">
            <a:avLst/>
          </a:prstGeom>
          <a:solidFill>
            <a:srgbClr val="6018C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rgbClr val="FFFFFF"/>
                </a:solidFill>
                <a:latin typeface="Montserrat"/>
                <a:ea typeface="Montserrat"/>
                <a:cs typeface="Montserrat"/>
                <a:sym typeface="Montserrat"/>
              </a:rPr>
              <a:t>700k sign ups</a:t>
            </a:r>
            <a:endParaRPr sz="1600" b="1">
              <a:solidFill>
                <a:srgbClr val="FFFFFF"/>
              </a:solidFill>
              <a:latin typeface="Montserrat"/>
              <a:ea typeface="Montserrat"/>
              <a:cs typeface="Montserrat"/>
              <a:sym typeface="Montserrat"/>
            </a:endParaRPr>
          </a:p>
        </p:txBody>
      </p:sp>
      <p:sp>
        <p:nvSpPr>
          <p:cNvPr id="105" name="Google Shape;105;p16"/>
          <p:cNvSpPr/>
          <p:nvPr/>
        </p:nvSpPr>
        <p:spPr>
          <a:xfrm>
            <a:off x="311701" y="2762195"/>
            <a:ext cx="1669500" cy="1722900"/>
          </a:xfrm>
          <a:prstGeom prst="ellipse">
            <a:avLst/>
          </a:prstGeom>
          <a:solidFill>
            <a:srgbClr val="F050F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rgbClr val="FFFFFF"/>
                </a:solidFill>
                <a:latin typeface="Montserrat"/>
                <a:ea typeface="Montserrat"/>
                <a:cs typeface="Montserrat"/>
                <a:sym typeface="Montserrat"/>
              </a:rPr>
              <a:t>&gt;1.8GWh demand reduced</a:t>
            </a:r>
            <a:endParaRPr sz="1600" b="1">
              <a:solidFill>
                <a:srgbClr val="FFFFFF"/>
              </a:solidFill>
              <a:latin typeface="Montserrat"/>
              <a:ea typeface="Montserrat"/>
              <a:cs typeface="Montserrat"/>
              <a:sym typeface="Montserrat"/>
            </a:endParaRPr>
          </a:p>
        </p:txBody>
      </p:sp>
      <p:sp>
        <p:nvSpPr>
          <p:cNvPr id="106" name="Google Shape;106;p16"/>
          <p:cNvSpPr/>
          <p:nvPr/>
        </p:nvSpPr>
        <p:spPr>
          <a:xfrm>
            <a:off x="1661761" y="2744343"/>
            <a:ext cx="1751700" cy="1758600"/>
          </a:xfrm>
          <a:prstGeom prst="ellipse">
            <a:avLst/>
          </a:prstGeom>
          <a:solidFill>
            <a:srgbClr val="60F0F8"/>
          </a:solid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1600" b="1">
                <a:solidFill>
                  <a:srgbClr val="FFFFFF"/>
                </a:solidFill>
                <a:latin typeface="Montserrat"/>
                <a:ea typeface="Montserrat"/>
                <a:cs typeface="Montserrat"/>
                <a:sym typeface="Montserrat"/>
              </a:rPr>
              <a:t>56% of total DFS volume</a:t>
            </a:r>
            <a:endParaRPr sz="1600" b="1">
              <a:solidFill>
                <a:srgbClr val="FFFFFF"/>
              </a:solidFill>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7"/>
          <p:cNvSpPr txBox="1">
            <a:spLocks noGrp="1"/>
          </p:cNvSpPr>
          <p:nvPr>
            <p:ph type="title"/>
          </p:nvPr>
        </p:nvSpPr>
        <p:spPr>
          <a:xfrm>
            <a:off x="311700" y="445025"/>
            <a:ext cx="8749500" cy="572700"/>
          </a:xfrm>
          <a:prstGeom prst="rect">
            <a:avLst/>
          </a:prstGeom>
        </p:spPr>
        <p:txBody>
          <a:bodyPr spcFirstLastPara="1" wrap="square" lIns="91425" tIns="91425" rIns="91425" bIns="91425" anchor="ctr" anchorCtr="0">
            <a:normAutofit fontScale="90000"/>
          </a:bodyPr>
          <a:lstStyle/>
          <a:p>
            <a:pPr marL="0" lvl="0" indent="0" algn="l" rtl="0">
              <a:spcBef>
                <a:spcPts val="0"/>
              </a:spcBef>
              <a:spcAft>
                <a:spcPts val="0"/>
              </a:spcAft>
              <a:buNone/>
            </a:pPr>
            <a:r>
              <a:rPr lang="en"/>
              <a:t>Customers delivered a peak power reduction of 188MW in response to real grid conditions, through manual dispatch alone</a:t>
            </a:r>
            <a:endParaRPr/>
          </a:p>
        </p:txBody>
      </p:sp>
      <p:pic>
        <p:nvPicPr>
          <p:cNvPr id="112" name="Google Shape;112;p17"/>
          <p:cNvPicPr preferRelativeResize="0"/>
          <p:nvPr/>
        </p:nvPicPr>
        <p:blipFill rotWithShape="1">
          <a:blip r:embed="rId3">
            <a:alphaModFix/>
          </a:blip>
          <a:srcRect l="3131" t="5278" r="1694" b="1464"/>
          <a:stretch/>
        </p:blipFill>
        <p:spPr>
          <a:xfrm>
            <a:off x="1583400" y="1160987"/>
            <a:ext cx="5977200" cy="34311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18"/>
          <p:cNvSpPr txBox="1">
            <a:spLocks noGrp="1"/>
          </p:cNvSpPr>
          <p:nvPr>
            <p:ph type="title"/>
          </p:nvPr>
        </p:nvSpPr>
        <p:spPr>
          <a:xfrm>
            <a:off x="311700" y="445025"/>
            <a:ext cx="8520600" cy="572700"/>
          </a:xfrm>
          <a:prstGeom prst="rect">
            <a:avLst/>
          </a:prstGeom>
        </p:spPr>
        <p:txBody>
          <a:bodyPr spcFirstLastPara="1" wrap="square" lIns="91425" tIns="91425" rIns="91425" bIns="91425" anchor="ctr" anchorCtr="0">
            <a:normAutofit fontScale="90000"/>
          </a:bodyPr>
          <a:lstStyle/>
          <a:p>
            <a:pPr marL="0" lvl="0" indent="0" algn="l" rtl="0">
              <a:spcBef>
                <a:spcPts val="0"/>
              </a:spcBef>
              <a:spcAft>
                <a:spcPts val="0"/>
              </a:spcAft>
              <a:buNone/>
            </a:pPr>
            <a:r>
              <a:rPr lang="en" dirty="0"/>
              <a:t>Our replication of the UK’s efforts in Texas have yielded equally impressive results and customer engagement</a:t>
            </a:r>
            <a:endParaRPr dirty="0"/>
          </a:p>
        </p:txBody>
      </p:sp>
      <p:grpSp>
        <p:nvGrpSpPr>
          <p:cNvPr id="118" name="Google Shape;118;p18"/>
          <p:cNvGrpSpPr/>
          <p:nvPr/>
        </p:nvGrpSpPr>
        <p:grpSpPr>
          <a:xfrm>
            <a:off x="7014482" y="2707631"/>
            <a:ext cx="1805400" cy="1207150"/>
            <a:chOff x="3346050" y="1517000"/>
            <a:chExt cx="1805400" cy="1207150"/>
          </a:xfrm>
        </p:grpSpPr>
        <p:sp>
          <p:nvSpPr>
            <p:cNvPr id="119" name="Google Shape;119;p18"/>
            <p:cNvSpPr txBox="1"/>
            <p:nvPr/>
          </p:nvSpPr>
          <p:spPr>
            <a:xfrm>
              <a:off x="3611500" y="1517000"/>
              <a:ext cx="1294500" cy="82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600" b="1">
                  <a:solidFill>
                    <a:srgbClr val="F050F8"/>
                  </a:solidFill>
                  <a:latin typeface="Montserrat"/>
                  <a:ea typeface="Montserrat"/>
                  <a:cs typeface="Montserrat"/>
                  <a:sym typeface="Montserrat"/>
                </a:rPr>
                <a:t>60%</a:t>
              </a:r>
              <a:endParaRPr sz="3600" b="1">
                <a:solidFill>
                  <a:srgbClr val="F050F8"/>
                </a:solidFill>
                <a:latin typeface="Montserrat"/>
                <a:ea typeface="Montserrat"/>
                <a:cs typeface="Montserrat"/>
                <a:sym typeface="Montserrat"/>
              </a:endParaRPr>
            </a:p>
          </p:txBody>
        </p:sp>
        <p:sp>
          <p:nvSpPr>
            <p:cNvPr id="120" name="Google Shape;120;p18"/>
            <p:cNvSpPr txBox="1"/>
            <p:nvPr/>
          </p:nvSpPr>
          <p:spPr>
            <a:xfrm>
              <a:off x="3346050" y="2254350"/>
              <a:ext cx="1805400" cy="46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900">
                  <a:solidFill>
                    <a:schemeClr val="lt1"/>
                  </a:solidFill>
                  <a:latin typeface="Montserrat"/>
                  <a:ea typeface="Montserrat"/>
                  <a:cs typeface="Montserrat"/>
                  <a:sym typeface="Montserrat"/>
                </a:rPr>
                <a:t>Avg Load Shifted*</a:t>
              </a:r>
              <a:endParaRPr sz="900">
                <a:solidFill>
                  <a:schemeClr val="lt1"/>
                </a:solidFill>
                <a:latin typeface="Montserrat"/>
                <a:ea typeface="Montserrat"/>
                <a:cs typeface="Montserrat"/>
                <a:sym typeface="Montserrat"/>
              </a:endParaRPr>
            </a:p>
          </p:txBody>
        </p:sp>
      </p:grpSp>
      <p:grpSp>
        <p:nvGrpSpPr>
          <p:cNvPr id="121" name="Google Shape;121;p18"/>
          <p:cNvGrpSpPr/>
          <p:nvPr/>
        </p:nvGrpSpPr>
        <p:grpSpPr>
          <a:xfrm>
            <a:off x="6691511" y="1470350"/>
            <a:ext cx="2451342" cy="1207150"/>
            <a:chOff x="3017017" y="1517000"/>
            <a:chExt cx="2134200" cy="1207150"/>
          </a:xfrm>
        </p:grpSpPr>
        <p:sp>
          <p:nvSpPr>
            <p:cNvPr id="122" name="Google Shape;122;p18"/>
            <p:cNvSpPr txBox="1"/>
            <p:nvPr/>
          </p:nvSpPr>
          <p:spPr>
            <a:xfrm>
              <a:off x="3017017" y="1517000"/>
              <a:ext cx="2134200" cy="82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600" b="1">
                  <a:solidFill>
                    <a:srgbClr val="F050F8"/>
                  </a:solidFill>
                  <a:latin typeface="Montserrat"/>
                  <a:ea typeface="Montserrat"/>
                  <a:cs typeface="Montserrat"/>
                  <a:sym typeface="Montserrat"/>
                </a:rPr>
                <a:t>2.5kWh</a:t>
              </a:r>
              <a:endParaRPr sz="3600" b="1">
                <a:solidFill>
                  <a:srgbClr val="F050F8"/>
                </a:solidFill>
                <a:latin typeface="Montserrat"/>
                <a:ea typeface="Montserrat"/>
                <a:cs typeface="Montserrat"/>
                <a:sym typeface="Montserrat"/>
              </a:endParaRPr>
            </a:p>
          </p:txBody>
        </p:sp>
        <p:sp>
          <p:nvSpPr>
            <p:cNvPr id="123" name="Google Shape;123;p18"/>
            <p:cNvSpPr txBox="1"/>
            <p:nvPr/>
          </p:nvSpPr>
          <p:spPr>
            <a:xfrm>
              <a:off x="3181404" y="2254350"/>
              <a:ext cx="1805400" cy="46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900">
                  <a:solidFill>
                    <a:schemeClr val="lt1"/>
                  </a:solidFill>
                  <a:latin typeface="Montserrat"/>
                  <a:ea typeface="Montserrat"/>
                  <a:cs typeface="Montserrat"/>
                  <a:sym typeface="Montserrat"/>
                </a:rPr>
                <a:t>Avg. Energy Saved*</a:t>
              </a:r>
              <a:endParaRPr sz="900">
                <a:solidFill>
                  <a:schemeClr val="lt1"/>
                </a:solidFill>
                <a:latin typeface="Montserrat"/>
                <a:ea typeface="Montserrat"/>
                <a:cs typeface="Montserrat"/>
                <a:sym typeface="Montserrat"/>
              </a:endParaRPr>
            </a:p>
          </p:txBody>
        </p:sp>
      </p:grpSp>
      <p:grpSp>
        <p:nvGrpSpPr>
          <p:cNvPr id="124" name="Google Shape;124;p18"/>
          <p:cNvGrpSpPr/>
          <p:nvPr/>
        </p:nvGrpSpPr>
        <p:grpSpPr>
          <a:xfrm>
            <a:off x="4182136" y="1470350"/>
            <a:ext cx="2451342" cy="1207150"/>
            <a:chOff x="3017017" y="1517000"/>
            <a:chExt cx="2134200" cy="1207150"/>
          </a:xfrm>
        </p:grpSpPr>
        <p:sp>
          <p:nvSpPr>
            <p:cNvPr id="125" name="Google Shape;125;p18"/>
            <p:cNvSpPr txBox="1"/>
            <p:nvPr/>
          </p:nvSpPr>
          <p:spPr>
            <a:xfrm>
              <a:off x="3017017" y="1517000"/>
              <a:ext cx="2134200" cy="82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600" b="1">
                  <a:solidFill>
                    <a:srgbClr val="F050F8"/>
                  </a:solidFill>
                  <a:latin typeface="Montserrat"/>
                  <a:ea typeface="Montserrat"/>
                  <a:cs typeface="Montserrat"/>
                  <a:sym typeface="Montserrat"/>
                </a:rPr>
                <a:t>970kWh</a:t>
              </a:r>
              <a:endParaRPr sz="3600" b="1">
                <a:solidFill>
                  <a:srgbClr val="F050F8"/>
                </a:solidFill>
                <a:latin typeface="Montserrat"/>
                <a:ea typeface="Montserrat"/>
                <a:cs typeface="Montserrat"/>
                <a:sym typeface="Montserrat"/>
              </a:endParaRPr>
            </a:p>
          </p:txBody>
        </p:sp>
        <p:sp>
          <p:nvSpPr>
            <p:cNvPr id="126" name="Google Shape;126;p18"/>
            <p:cNvSpPr txBox="1"/>
            <p:nvPr/>
          </p:nvSpPr>
          <p:spPr>
            <a:xfrm>
              <a:off x="3181404" y="2254350"/>
              <a:ext cx="1805400" cy="46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900">
                  <a:solidFill>
                    <a:schemeClr val="lt1"/>
                  </a:solidFill>
                  <a:latin typeface="Montserrat"/>
                  <a:ea typeface="Montserrat"/>
                  <a:cs typeface="Montserrat"/>
                  <a:sym typeface="Montserrat"/>
                </a:rPr>
                <a:t>Energy Saved*</a:t>
              </a:r>
              <a:endParaRPr sz="900">
                <a:solidFill>
                  <a:schemeClr val="lt1"/>
                </a:solidFill>
                <a:latin typeface="Montserrat"/>
                <a:ea typeface="Montserrat"/>
                <a:cs typeface="Montserrat"/>
                <a:sym typeface="Montserrat"/>
              </a:endParaRPr>
            </a:p>
          </p:txBody>
        </p:sp>
      </p:grpSp>
      <p:grpSp>
        <p:nvGrpSpPr>
          <p:cNvPr id="127" name="Google Shape;127;p18"/>
          <p:cNvGrpSpPr/>
          <p:nvPr/>
        </p:nvGrpSpPr>
        <p:grpSpPr>
          <a:xfrm>
            <a:off x="4505107" y="2707631"/>
            <a:ext cx="1805400" cy="1207150"/>
            <a:chOff x="3378850" y="309850"/>
            <a:chExt cx="1805400" cy="1207150"/>
          </a:xfrm>
        </p:grpSpPr>
        <p:sp>
          <p:nvSpPr>
            <p:cNvPr id="128" name="Google Shape;128;p18"/>
            <p:cNvSpPr txBox="1"/>
            <p:nvPr/>
          </p:nvSpPr>
          <p:spPr>
            <a:xfrm>
              <a:off x="3562750" y="309850"/>
              <a:ext cx="1437600" cy="82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600" b="1">
                  <a:solidFill>
                    <a:srgbClr val="F050F8"/>
                  </a:solidFill>
                  <a:latin typeface="Montserrat"/>
                  <a:ea typeface="Montserrat"/>
                  <a:cs typeface="Montserrat"/>
                  <a:sym typeface="Montserrat"/>
                </a:rPr>
                <a:t>75%</a:t>
              </a:r>
              <a:endParaRPr sz="3600" b="1">
                <a:solidFill>
                  <a:srgbClr val="F050F8"/>
                </a:solidFill>
                <a:latin typeface="Montserrat"/>
                <a:ea typeface="Montserrat"/>
                <a:cs typeface="Montserrat"/>
                <a:sym typeface="Montserrat"/>
              </a:endParaRPr>
            </a:p>
          </p:txBody>
        </p:sp>
        <p:sp>
          <p:nvSpPr>
            <p:cNvPr id="129" name="Google Shape;129;p18"/>
            <p:cNvSpPr txBox="1"/>
            <p:nvPr/>
          </p:nvSpPr>
          <p:spPr>
            <a:xfrm>
              <a:off x="3378850" y="1047200"/>
              <a:ext cx="1805400" cy="46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900">
                  <a:solidFill>
                    <a:schemeClr val="lt1"/>
                  </a:solidFill>
                  <a:latin typeface="Montserrat"/>
                  <a:ea typeface="Montserrat"/>
                  <a:cs typeface="Montserrat"/>
                  <a:sym typeface="Montserrat"/>
                </a:rPr>
                <a:t>Participation Rate</a:t>
              </a:r>
              <a:endParaRPr sz="900">
                <a:solidFill>
                  <a:schemeClr val="lt1"/>
                </a:solidFill>
                <a:latin typeface="Montserrat"/>
                <a:ea typeface="Montserrat"/>
                <a:cs typeface="Montserrat"/>
                <a:sym typeface="Montserrat"/>
              </a:endParaRPr>
            </a:p>
          </p:txBody>
        </p:sp>
      </p:grpSp>
      <p:pic>
        <p:nvPicPr>
          <p:cNvPr id="130" name="Google Shape;130;p18" title="Points scored"/>
          <p:cNvPicPr preferRelativeResize="0"/>
          <p:nvPr/>
        </p:nvPicPr>
        <p:blipFill>
          <a:blip r:embed="rId3">
            <a:alphaModFix/>
          </a:blip>
          <a:stretch>
            <a:fillRect/>
          </a:stretch>
        </p:blipFill>
        <p:spPr>
          <a:xfrm>
            <a:off x="152925" y="1476050"/>
            <a:ext cx="4115874" cy="2883251"/>
          </a:xfrm>
          <a:prstGeom prst="rect">
            <a:avLst/>
          </a:prstGeom>
          <a:noFill/>
          <a:ln>
            <a:noFill/>
          </a:ln>
        </p:spPr>
      </p:pic>
      <p:sp>
        <p:nvSpPr>
          <p:cNvPr id="131" name="Google Shape;131;p18"/>
          <p:cNvSpPr txBox="1"/>
          <p:nvPr/>
        </p:nvSpPr>
        <p:spPr>
          <a:xfrm>
            <a:off x="1906700" y="4796850"/>
            <a:ext cx="7127100" cy="26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700" dirty="0">
                <a:solidFill>
                  <a:schemeClr val="lt1"/>
                </a:solidFill>
                <a:latin typeface="Montserrat"/>
                <a:ea typeface="Montserrat"/>
                <a:cs typeface="Montserrat"/>
                <a:sym typeface="Montserrat"/>
              </a:rPr>
              <a:t>* Over two hour Stretch event from 18:00 to 20:00 on 2nd April 2025</a:t>
            </a:r>
            <a:endParaRPr sz="700" dirty="0">
              <a:solidFill>
                <a:schemeClr val="lt1"/>
              </a:solidFill>
              <a:latin typeface="Montserrat"/>
              <a:ea typeface="Montserrat"/>
              <a:cs typeface="Montserrat"/>
              <a:sym typeface="Montserrat"/>
            </a:endParaRPr>
          </a:p>
        </p:txBody>
      </p:sp>
      <p:sp>
        <p:nvSpPr>
          <p:cNvPr id="132" name="Google Shape;132;p18"/>
          <p:cNvSpPr txBox="1"/>
          <p:nvPr/>
        </p:nvSpPr>
        <p:spPr>
          <a:xfrm>
            <a:off x="4418900" y="3896800"/>
            <a:ext cx="4614900" cy="900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dirty="0">
                <a:solidFill>
                  <a:srgbClr val="EFFEFF"/>
                </a:solidFill>
                <a:latin typeface="Montserrat"/>
                <a:ea typeface="Montserrat"/>
                <a:cs typeface="Montserrat"/>
                <a:sym typeface="Montserrat"/>
              </a:rPr>
              <a:t>As of today, </a:t>
            </a:r>
            <a:r>
              <a:rPr lang="en" sz="1200" b="1" dirty="0">
                <a:solidFill>
                  <a:srgbClr val="F050F8"/>
                </a:solidFill>
                <a:latin typeface="Montserrat"/>
                <a:ea typeface="Montserrat"/>
                <a:cs typeface="Montserrat"/>
                <a:sym typeface="Montserrat"/>
              </a:rPr>
              <a:t>more than 10%</a:t>
            </a:r>
            <a:r>
              <a:rPr lang="en" sz="1200" dirty="0">
                <a:solidFill>
                  <a:srgbClr val="EFFEFF"/>
                </a:solidFill>
                <a:latin typeface="Montserrat"/>
                <a:ea typeface="Montserrat"/>
                <a:cs typeface="Montserrat"/>
                <a:sym typeface="Montserrat"/>
              </a:rPr>
              <a:t> of our eligible customer base has signed up to participate in </a:t>
            </a:r>
            <a:r>
              <a:rPr lang="en" sz="1200" b="1" dirty="0">
                <a:solidFill>
                  <a:srgbClr val="F050F8"/>
                </a:solidFill>
                <a:latin typeface="Montserrat"/>
                <a:ea typeface="Montserrat"/>
                <a:cs typeface="Montserrat"/>
                <a:sym typeface="Montserrat"/>
              </a:rPr>
              <a:t>manual DR</a:t>
            </a:r>
            <a:r>
              <a:rPr lang="en" sz="1200" dirty="0">
                <a:solidFill>
                  <a:srgbClr val="EFFEFF"/>
                </a:solidFill>
                <a:latin typeface="Montserrat"/>
                <a:ea typeface="Montserrat"/>
                <a:cs typeface="Montserrat"/>
                <a:sym typeface="Montserrat"/>
              </a:rPr>
              <a:t> events and </a:t>
            </a:r>
            <a:r>
              <a:rPr lang="en" sz="1200" b="1" dirty="0">
                <a:solidFill>
                  <a:srgbClr val="F050F8"/>
                </a:solidFill>
                <a:latin typeface="Montserrat"/>
                <a:ea typeface="Montserrat"/>
                <a:cs typeface="Montserrat"/>
                <a:sym typeface="Montserrat"/>
              </a:rPr>
              <a:t>41% are on a product with a connected device</a:t>
            </a:r>
            <a:r>
              <a:rPr lang="en" sz="1200" dirty="0">
                <a:solidFill>
                  <a:srgbClr val="EFFEFF"/>
                </a:solidFill>
                <a:latin typeface="Montserrat"/>
                <a:ea typeface="Montserrat"/>
                <a:cs typeface="Montserrat"/>
                <a:sym typeface="Montserrat"/>
              </a:rPr>
              <a:t> for automated demand flexibility </a:t>
            </a:r>
            <a:endParaRPr sz="1200" dirty="0">
              <a:solidFill>
                <a:srgbClr val="EFFEFF"/>
              </a:solidFill>
              <a:latin typeface="Montserrat"/>
              <a:ea typeface="Montserrat"/>
              <a:cs typeface="Montserrat"/>
              <a:sym typeface="Montserrat"/>
            </a:endParaRPr>
          </a:p>
          <a:p>
            <a:pPr marL="0" lvl="0" indent="0" algn="ctr" rtl="0">
              <a:spcBef>
                <a:spcPts val="0"/>
              </a:spcBef>
              <a:spcAft>
                <a:spcPts val="0"/>
              </a:spcAft>
              <a:buNone/>
            </a:pPr>
            <a:r>
              <a:rPr lang="en" sz="1200" dirty="0">
                <a:solidFill>
                  <a:srgbClr val="EFFEFF"/>
                </a:solidFill>
                <a:latin typeface="Montserrat"/>
                <a:ea typeface="Montserrat"/>
                <a:cs typeface="Montserrat"/>
                <a:sym typeface="Montserrat"/>
              </a:rPr>
              <a:t>(EV, thermostat, or BTM Battery)</a:t>
            </a:r>
            <a:endParaRPr sz="1200" dirty="0">
              <a:solidFill>
                <a:srgbClr val="EFFEFF"/>
              </a:solidFill>
              <a:latin typeface="Montserrat"/>
              <a:ea typeface="Montserrat"/>
              <a:cs typeface="Montserrat"/>
              <a:sym typeface="Montserrat"/>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285</TotalTime>
  <Words>1142</Words>
  <Application>Microsoft Office PowerPoint</Application>
  <PresentationFormat>On-screen Show (16:9)</PresentationFormat>
  <Paragraphs>80</Paragraphs>
  <Slides>15</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Roboto Medium</vt:lpstr>
      <vt:lpstr>Montserrat SemiBold</vt:lpstr>
      <vt:lpstr>Montserrat Medium</vt:lpstr>
      <vt:lpstr>Montserrat</vt:lpstr>
      <vt:lpstr>Roboto Thin</vt:lpstr>
      <vt:lpstr>Roboto</vt:lpstr>
      <vt:lpstr>Arial</vt:lpstr>
      <vt:lpstr>Simple Light</vt:lpstr>
      <vt:lpstr>Residential Demand Response NPRR 1296  Octopus Energy</vt:lpstr>
      <vt:lpstr>What are the Key Objectives?</vt:lpstr>
      <vt:lpstr>Executive summary</vt:lpstr>
      <vt:lpstr>Limits on Residential Market Options</vt:lpstr>
      <vt:lpstr>Alternative Approach:  UK Demand Flexibility Service</vt:lpstr>
      <vt:lpstr>UK Energy System Operator, National Grid, Demand Flexibility Service was a landmark for domestic flexibility</vt:lpstr>
      <vt:lpstr>DFS showed that customers are engaged in DR initiatives and can provide significant value to the grid, especially during periods of high grid stress</vt:lpstr>
      <vt:lpstr>Customers delivered a peak power reduction of 188MW in response to real grid conditions, through manual dispatch alone</vt:lpstr>
      <vt:lpstr>Our replication of the UK’s efforts in Texas have yielded equally impressive results and customer engagement</vt:lpstr>
      <vt:lpstr>Implementing DFS in ERCOT: Challenges in TX</vt:lpstr>
      <vt:lpstr>Despite relative success historically, we face four primary headwinds when administering DR programs in ERCOT</vt:lpstr>
      <vt:lpstr>Proposed Structure</vt:lpstr>
      <vt:lpstr>NPRR 1296 could be enhanced to leverage existing ERCOT processes to reduce REP uncertainty and allow for more compelling incentives that yield better participation</vt:lpstr>
      <vt:lpstr>Beneficial Changes to NPRR 1296 Proposal</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Michael Jewell</cp:lastModifiedBy>
  <cp:revision>3</cp:revision>
  <dcterms:modified xsi:type="dcterms:W3CDTF">2025-10-29T20:29:35Z</dcterms:modified>
</cp:coreProperties>
</file>